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2" r:id="rId7"/>
    <p:sldId id="266" r:id="rId8"/>
    <p:sldId id="263" r:id="rId9"/>
    <p:sldId id="265" r:id="rId10"/>
    <p:sldId id="264" r:id="rId11"/>
    <p:sldId id="268" r:id="rId12"/>
    <p:sldId id="269" r:id="rId13"/>
    <p:sldId id="271" r:id="rId14"/>
    <p:sldId id="278" r:id="rId15"/>
    <p:sldId id="272" r:id="rId16"/>
    <p:sldId id="274" r:id="rId17"/>
    <p:sldId id="279" r:id="rId18"/>
    <p:sldId id="273" r:id="rId19"/>
    <p:sldId id="261" r:id="rId20"/>
    <p:sldId id="276"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5388"/>
    <a:srgbClr val="4B9CCB"/>
    <a:srgbClr val="46CBCA"/>
    <a:srgbClr val="4C76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23" autoAdjust="0"/>
    <p:restoredTop sz="90143" autoAdjust="0"/>
  </p:normalViewPr>
  <p:slideViewPr>
    <p:cSldViewPr snapToGrid="0">
      <p:cViewPr varScale="1">
        <p:scale>
          <a:sx n="51" d="100"/>
          <a:sy n="51" d="100"/>
        </p:scale>
        <p:origin x="102"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AE91B-2E25-4F66-8FCA-F23350EE282E}" type="datetimeFigureOut">
              <a:rPr lang="zh-CN" altLang="en-US" smtClean="0"/>
              <a:t>2018/1/11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71285-4122-4AB1-B4F0-32F817BA98E2}" type="slidenum">
              <a:rPr lang="zh-CN" altLang="en-US" smtClean="0"/>
              <a:t>‹#›</a:t>
            </a:fld>
            <a:endParaRPr lang="zh-CN" altLang="en-US"/>
          </a:p>
        </p:txBody>
      </p:sp>
    </p:spTree>
    <p:extLst>
      <p:ext uri="{BB962C8B-B14F-4D97-AF65-F5344CB8AC3E}">
        <p14:creationId xmlns:p14="http://schemas.microsoft.com/office/powerpoint/2010/main" val="864447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仅适用于运动功能残留的患者，且对治疗师水平依赖性较高，人力资源成本高，可重复性低</a:t>
            </a:r>
          </a:p>
        </p:txBody>
      </p:sp>
      <p:sp>
        <p:nvSpPr>
          <p:cNvPr id="4" name="灯片编号占位符 3"/>
          <p:cNvSpPr>
            <a:spLocks noGrp="1"/>
          </p:cNvSpPr>
          <p:nvPr>
            <p:ph type="sldNum" sz="quarter" idx="10"/>
          </p:nvPr>
        </p:nvSpPr>
        <p:spPr/>
        <p:txBody>
          <a:bodyPr/>
          <a:lstStyle/>
          <a:p>
            <a:fld id="{2BB71285-4122-4AB1-B4F0-32F817BA98E2}" type="slidenum">
              <a:rPr lang="zh-CN" altLang="en-US" smtClean="0"/>
              <a:t>3</a:t>
            </a:fld>
            <a:endParaRPr lang="zh-CN" altLang="en-US"/>
          </a:p>
        </p:txBody>
      </p:sp>
    </p:spTree>
    <p:extLst>
      <p:ext uri="{BB962C8B-B14F-4D97-AF65-F5344CB8AC3E}">
        <p14:creationId xmlns:p14="http://schemas.microsoft.com/office/powerpoint/2010/main" val="205898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F8A5E0-BDC5-4F2D-BE60-DB758FE075C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98756FB-DC24-400C-ADCA-2EEC780AB0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2581FE-21D4-422A-A1E6-6238906E419F}"/>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970F3BBA-98CD-4B2F-944B-67E8034A25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6BF805-466A-45D3-81E0-4E8D1F334C10}"/>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2657571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CF37C-12D7-4583-8A29-3AC4772C96F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203D577-3A43-411C-BEDA-D0CF00450E81}"/>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8CD3E2A-604D-405D-9822-2570284786BA}"/>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F3AA7575-4993-44B1-8E79-EBE2A8190F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702FD2-EAB7-40B1-9610-6CCD2D306D69}"/>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939721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8F6AA1A-6415-4F5F-AA97-F1CAC882DF9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3670895-9FDD-48B9-95F2-B1CAD0FD13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2A01AF4-E8C2-4023-ACD2-9F32F12DC0E8}"/>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4019557D-8FE6-4F87-8668-509B76E394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FB5A90C-2628-4552-80B9-6DD1DD749450}"/>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99618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0578C-DB22-4520-9B81-6BDD9F51BEC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C9503E-6FFA-4860-8FCE-C3FEAFD271C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E7615D4-6BF5-467E-A1DB-76746FD0B1C1}"/>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AAC729EC-226B-4197-945E-F2D0983A3E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8D4FE56-09A3-423C-A7B4-13868A040EE1}"/>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901336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5AA1C-D51A-4B84-87C5-7E7C64F110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EE2BA52-67F3-4B4D-9A8D-1CAEAE1A20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BC3290F7-44FB-4C0C-95DF-E25B65BD3064}"/>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88EB359F-AEC0-4707-8B15-87685B9CC2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0B8AE63-54DA-4E61-911B-A27244DA5A97}"/>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339237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43629A-D9A9-4792-8ED6-E2A313A641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BD31C9-4C2F-452F-A374-1F54DE6D8B37}"/>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6F9FE5B3-6591-4BBB-9072-ABBEC38A8487}"/>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E373921-3874-4F0A-8985-900693F56A2A}"/>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6" name="页脚占位符 5">
            <a:extLst>
              <a:ext uri="{FF2B5EF4-FFF2-40B4-BE49-F238E27FC236}">
                <a16:creationId xmlns:a16="http://schemas.microsoft.com/office/drawing/2014/main" id="{91C4ADB0-71E0-43D0-8D11-A5A2E7804D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AD4A4B-B689-4281-BB04-2E604FC08142}"/>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412634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961EA-5D4E-420F-876B-AF2928EDB23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BB9C54-A179-475D-8AB9-3CD0BD4919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EB97873D-FC0A-4537-B37B-9084475E4C0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384E98D-2D1C-4B03-915C-79F7420983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7255413-DFC9-490A-888D-1F33B7C659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E0ACE0-06C2-4680-AADB-13814B00E3C1}"/>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8" name="页脚占位符 7">
            <a:extLst>
              <a:ext uri="{FF2B5EF4-FFF2-40B4-BE49-F238E27FC236}">
                <a16:creationId xmlns:a16="http://schemas.microsoft.com/office/drawing/2014/main" id="{8D8FB2E9-68F9-481B-A75C-92297992018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2DB4C47-4035-4379-A895-4F6AD685210D}"/>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8166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4CC50A-A7CB-4F53-8D25-A0F1B331BD8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474437-5041-4425-B5D7-B36BEAF77D4A}"/>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4" name="页脚占位符 3">
            <a:extLst>
              <a:ext uri="{FF2B5EF4-FFF2-40B4-BE49-F238E27FC236}">
                <a16:creationId xmlns:a16="http://schemas.microsoft.com/office/drawing/2014/main" id="{1A8A31AB-643F-4ED9-826B-CDEF84303D1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BF577F8-83E6-4021-9886-362E60D46AD0}"/>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1512696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EF41438-634A-48CA-94E2-5BE31EDB7A8C}"/>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3" name="页脚占位符 2">
            <a:extLst>
              <a:ext uri="{FF2B5EF4-FFF2-40B4-BE49-F238E27FC236}">
                <a16:creationId xmlns:a16="http://schemas.microsoft.com/office/drawing/2014/main" id="{823B5629-08C6-42EB-BA71-7DB4A0D610A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30E2EE2-2C3D-4881-BEDF-FDF1D7B549AE}"/>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3269422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CBCAD-6232-476A-90DB-BCE12323801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1E0ADD-C582-482E-BBB0-117B4340F3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ECC36881-0EF6-4CD2-9E2E-77BE3D4B4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C5C8563-84A6-4041-90AE-3E891F77DEB3}"/>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6" name="页脚占位符 5">
            <a:extLst>
              <a:ext uri="{FF2B5EF4-FFF2-40B4-BE49-F238E27FC236}">
                <a16:creationId xmlns:a16="http://schemas.microsoft.com/office/drawing/2014/main" id="{44C82633-F2AC-481F-A7D5-311456E8D3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E3DD22-1E37-41E4-B556-9C4D129277EE}"/>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4077022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3C421-0CC6-4E8B-AF96-9CCC270ED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50B5679-FD56-4DA2-8B59-87B4D6ECAF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23A3DC2-FA07-4C4A-8903-FC6B07F1A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A0C1975-079F-4B43-B442-3BAAC398412E}"/>
              </a:ext>
            </a:extLst>
          </p:cNvPr>
          <p:cNvSpPr>
            <a:spLocks noGrp="1"/>
          </p:cNvSpPr>
          <p:nvPr>
            <p:ph type="dt" sz="half" idx="10"/>
          </p:nvPr>
        </p:nvSpPr>
        <p:spPr/>
        <p:txBody>
          <a:bodyPr/>
          <a:lstStyle/>
          <a:p>
            <a:fld id="{B80D5DB9-8823-4866-A8A4-22824C27D667}" type="datetimeFigureOut">
              <a:rPr lang="zh-CN" altLang="en-US" smtClean="0"/>
              <a:t>2018/1/11</a:t>
            </a:fld>
            <a:endParaRPr lang="zh-CN" altLang="en-US"/>
          </a:p>
        </p:txBody>
      </p:sp>
      <p:sp>
        <p:nvSpPr>
          <p:cNvPr id="6" name="页脚占位符 5">
            <a:extLst>
              <a:ext uri="{FF2B5EF4-FFF2-40B4-BE49-F238E27FC236}">
                <a16:creationId xmlns:a16="http://schemas.microsoft.com/office/drawing/2014/main" id="{42048C20-B77E-45DE-8E5B-74EDD7A01B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D891A8-F24D-46A2-8EEC-FB69E5934801}"/>
              </a:ext>
            </a:extLst>
          </p:cNvPr>
          <p:cNvSpPr>
            <a:spLocks noGrp="1"/>
          </p:cNvSpPr>
          <p:nvPr>
            <p:ph type="sldNum" sz="quarter" idx="12"/>
          </p:nvPr>
        </p:nvSpPr>
        <p:spPr/>
        <p:txBody>
          <a:body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707545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3000"/>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35F964C-88CC-455D-BC23-7E65D27E51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0BED743-690F-4951-A5F5-AB87E89DDB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50A1CD3-445C-4C62-AC93-314889B33E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0D5DB9-8823-4866-A8A4-22824C27D667}" type="datetimeFigureOut">
              <a:rPr lang="zh-CN" altLang="en-US" smtClean="0"/>
              <a:t>2018/1/11</a:t>
            </a:fld>
            <a:endParaRPr lang="zh-CN" altLang="en-US"/>
          </a:p>
        </p:txBody>
      </p:sp>
      <p:sp>
        <p:nvSpPr>
          <p:cNvPr id="5" name="页脚占位符 4">
            <a:extLst>
              <a:ext uri="{FF2B5EF4-FFF2-40B4-BE49-F238E27FC236}">
                <a16:creationId xmlns:a16="http://schemas.microsoft.com/office/drawing/2014/main" id="{EC59FB91-C174-4E4A-BC1D-EFE1BCBFAF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551A3DD-4327-4E18-96CD-65CFD0116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9FA4E3-F442-481B-B751-693C1506B9BE}" type="slidenum">
              <a:rPr lang="zh-CN" altLang="en-US" smtClean="0"/>
              <a:t>‹#›</a:t>
            </a:fld>
            <a:endParaRPr lang="zh-CN" altLang="en-US"/>
          </a:p>
        </p:txBody>
      </p:sp>
    </p:spTree>
    <p:extLst>
      <p:ext uri="{BB962C8B-B14F-4D97-AF65-F5344CB8AC3E}">
        <p14:creationId xmlns:p14="http://schemas.microsoft.com/office/powerpoint/2010/main" val="1914868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7F038-201E-4323-98CA-A57AD7305773}"/>
              </a:ext>
            </a:extLst>
          </p:cNvPr>
          <p:cNvSpPr>
            <a:spLocks noGrp="1"/>
          </p:cNvSpPr>
          <p:nvPr>
            <p:ph type="ctrTitle"/>
          </p:nvPr>
        </p:nvSpPr>
        <p:spPr>
          <a:xfrm>
            <a:off x="1524000" y="1672837"/>
            <a:ext cx="9144000" cy="2387600"/>
          </a:xfrm>
        </p:spPr>
        <p:txBody>
          <a:bodyPr anchor="ctr"/>
          <a:lstStyle/>
          <a:p>
            <a:r>
              <a:rPr lang="zh-CN" altLang="en-US" dirty="0"/>
              <a:t>运动想象脑机接口</a:t>
            </a:r>
            <a:br>
              <a:rPr lang="en-US" altLang="zh-CN" dirty="0"/>
            </a:br>
            <a:r>
              <a:rPr lang="zh-CN" altLang="en-US" dirty="0"/>
              <a:t>在中风康复中的应用</a:t>
            </a:r>
          </a:p>
        </p:txBody>
      </p:sp>
      <p:sp>
        <p:nvSpPr>
          <p:cNvPr id="3" name="副标题 2">
            <a:extLst>
              <a:ext uri="{FF2B5EF4-FFF2-40B4-BE49-F238E27FC236}">
                <a16:creationId xmlns:a16="http://schemas.microsoft.com/office/drawing/2014/main" id="{F594C416-D5C9-47BE-BEF7-19439C47AFC3}"/>
              </a:ext>
            </a:extLst>
          </p:cNvPr>
          <p:cNvSpPr>
            <a:spLocks noGrp="1"/>
          </p:cNvSpPr>
          <p:nvPr>
            <p:ph type="subTitle" idx="1"/>
          </p:nvPr>
        </p:nvSpPr>
        <p:spPr>
          <a:xfrm>
            <a:off x="1524000" y="4237732"/>
            <a:ext cx="9144000" cy="1600200"/>
          </a:xfrm>
        </p:spPr>
        <p:txBody>
          <a:bodyPr anchor="ctr"/>
          <a:lstStyle/>
          <a:p>
            <a:pPr algn="r"/>
            <a:r>
              <a:rPr lang="zh-CN" altLang="en-US" dirty="0">
                <a:latin typeface="+mj-ea"/>
                <a:ea typeface="+mj-ea"/>
              </a:rPr>
              <a:t>组员：周晴 朱钧杰 袁群琛</a:t>
            </a:r>
          </a:p>
        </p:txBody>
      </p:sp>
      <p:grpSp>
        <p:nvGrpSpPr>
          <p:cNvPr id="30" name="组合 29">
            <a:extLst>
              <a:ext uri="{FF2B5EF4-FFF2-40B4-BE49-F238E27FC236}">
                <a16:creationId xmlns:a16="http://schemas.microsoft.com/office/drawing/2014/main" id="{D1862201-8075-44D0-BC74-C44D39ABCF24}"/>
              </a:ext>
            </a:extLst>
          </p:cNvPr>
          <p:cNvGrpSpPr/>
          <p:nvPr/>
        </p:nvGrpSpPr>
        <p:grpSpPr>
          <a:xfrm>
            <a:off x="1638127" y="1600200"/>
            <a:ext cx="8915745" cy="2532874"/>
            <a:chOff x="1506071" y="1335741"/>
            <a:chExt cx="9484659" cy="2805953"/>
          </a:xfrm>
        </p:grpSpPr>
        <p:cxnSp>
          <p:nvCxnSpPr>
            <p:cNvPr id="20" name="直接连接符 19">
              <a:extLst>
                <a:ext uri="{FF2B5EF4-FFF2-40B4-BE49-F238E27FC236}">
                  <a16:creationId xmlns:a16="http://schemas.microsoft.com/office/drawing/2014/main" id="{8009AF23-9BD1-487A-9D2F-B9B2C3790D67}"/>
                </a:ext>
              </a:extLst>
            </p:cNvPr>
            <p:cNvCxnSpPr>
              <a:cxnSpLocks/>
            </p:cNvCxnSpPr>
            <p:nvPr/>
          </p:nvCxnSpPr>
          <p:spPr>
            <a:xfrm>
              <a:off x="1506071" y="1335741"/>
              <a:ext cx="1013012" cy="0"/>
            </a:xfrm>
            <a:prstGeom prst="line">
              <a:avLst/>
            </a:prstGeom>
            <a:ln w="28575">
              <a:solidFill>
                <a:srgbClr val="4C76A2"/>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6828C3ED-6061-440E-BFD7-AB6FBE5C0955}"/>
                </a:ext>
              </a:extLst>
            </p:cNvPr>
            <p:cNvCxnSpPr/>
            <p:nvPr/>
          </p:nvCxnSpPr>
          <p:spPr>
            <a:xfrm>
              <a:off x="1506071" y="1335741"/>
              <a:ext cx="0" cy="2805953"/>
            </a:xfrm>
            <a:prstGeom prst="line">
              <a:avLst/>
            </a:prstGeom>
            <a:ln w="28575">
              <a:solidFill>
                <a:srgbClr val="4C76A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19E9F922-179B-47E1-A84E-C9DF25B3400C}"/>
                </a:ext>
              </a:extLst>
            </p:cNvPr>
            <p:cNvCxnSpPr/>
            <p:nvPr/>
          </p:nvCxnSpPr>
          <p:spPr>
            <a:xfrm>
              <a:off x="1524000" y="4132729"/>
              <a:ext cx="9457765" cy="0"/>
            </a:xfrm>
            <a:prstGeom prst="line">
              <a:avLst/>
            </a:prstGeom>
            <a:ln w="28575">
              <a:solidFill>
                <a:srgbClr val="4C76A2"/>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D52ED707-1D4A-48CD-8B84-3BC3564CDF62}"/>
                </a:ext>
              </a:extLst>
            </p:cNvPr>
            <p:cNvCxnSpPr/>
            <p:nvPr/>
          </p:nvCxnSpPr>
          <p:spPr>
            <a:xfrm flipV="1">
              <a:off x="10990730" y="3343835"/>
              <a:ext cx="0" cy="797859"/>
            </a:xfrm>
            <a:prstGeom prst="line">
              <a:avLst/>
            </a:prstGeom>
            <a:ln w="28575">
              <a:solidFill>
                <a:srgbClr val="4C76A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29739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反馈</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1014663" y="1396712"/>
            <a:ext cx="10239515" cy="1477328"/>
          </a:xfrm>
          <a:prstGeom prst="rect">
            <a:avLst/>
          </a:prstGeom>
        </p:spPr>
        <p:txBody>
          <a:bodyPr wrap="square">
            <a:spAutoFit/>
          </a:bodyPr>
          <a:lstStyle/>
          <a:p>
            <a:pPr>
              <a:lnSpc>
                <a:spcPct val="150000"/>
              </a:lnSpc>
            </a:pPr>
            <a:r>
              <a:rPr lang="en-US" altLang="zh-CN" sz="2000" dirty="0">
                <a:latin typeface="+mn-ea"/>
                <a:cs typeface="Times New Roman" panose="02020603050405020304" pitchFamily="18" charset="0"/>
              </a:rPr>
              <a:t>    </a:t>
            </a:r>
            <a:r>
              <a:rPr lang="zh-CN" altLang="zh-CN" sz="2000" dirty="0">
                <a:latin typeface="+mn-ea"/>
                <a:cs typeface="Times New Roman" panose="02020603050405020304" pitchFamily="18" charset="0"/>
              </a:rPr>
              <a:t>常见的反馈方式包括功能性电刺激、视觉反馈</a:t>
            </a:r>
            <a:r>
              <a:rPr lang="zh-CN" altLang="en-US" sz="2000" dirty="0">
                <a:latin typeface="+mn-ea"/>
                <a:cs typeface="Times New Roman" panose="02020603050405020304" pitchFamily="18" charset="0"/>
              </a:rPr>
              <a:t>和</a:t>
            </a:r>
            <a:r>
              <a:rPr lang="zh-CN" altLang="zh-CN" sz="2000" dirty="0">
                <a:latin typeface="+mn-ea"/>
                <a:cs typeface="Times New Roman" panose="02020603050405020304" pitchFamily="18" charset="0"/>
              </a:rPr>
              <a:t>触觉反馈等。</a:t>
            </a:r>
            <a:r>
              <a:rPr lang="zh-CN" altLang="en-US" sz="2000" dirty="0">
                <a:latin typeface="+mn-ea"/>
                <a:cs typeface="Times New Roman" panose="02020603050405020304" pitchFamily="18" charset="0"/>
              </a:rPr>
              <a:t>视觉反馈包括虚拟视觉反馈（如光标、矩形等），真实动作图片</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视频、虚拟现实</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增强现实反馈，镜像反馈等。触觉反馈包括矫形器、刚性</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柔性外骨骼、减重助行器等。</a:t>
            </a:r>
          </a:p>
        </p:txBody>
      </p:sp>
      <p:sp>
        <p:nvSpPr>
          <p:cNvPr id="12" name="矩形 11">
            <a:extLst>
              <a:ext uri="{FF2B5EF4-FFF2-40B4-BE49-F238E27FC236}">
                <a16:creationId xmlns:a16="http://schemas.microsoft.com/office/drawing/2014/main" id="{7AEE38D5-8D12-4FD4-A7E3-54DBFE217B91}"/>
              </a:ext>
            </a:extLst>
          </p:cNvPr>
          <p:cNvSpPr/>
          <p:nvPr/>
        </p:nvSpPr>
        <p:spPr>
          <a:xfrm>
            <a:off x="937822" y="1486298"/>
            <a:ext cx="76841" cy="1315607"/>
          </a:xfrm>
          <a:prstGeom prst="rect">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45291D6-A19F-4AB9-A29E-A29E1EF4083C}"/>
              </a:ext>
            </a:extLst>
          </p:cNvPr>
          <p:cNvPicPr>
            <a:picLocks noChangeAspect="1"/>
          </p:cNvPicPr>
          <p:nvPr/>
        </p:nvPicPr>
        <p:blipFill>
          <a:blip r:embed="rId2"/>
          <a:stretch>
            <a:fillRect/>
          </a:stretch>
        </p:blipFill>
        <p:spPr>
          <a:xfrm>
            <a:off x="1160836" y="2980443"/>
            <a:ext cx="2361280" cy="3004782"/>
          </a:xfrm>
          <a:prstGeom prst="rect">
            <a:avLst/>
          </a:prstGeom>
        </p:spPr>
      </p:pic>
      <p:sp>
        <p:nvSpPr>
          <p:cNvPr id="15" name="文本框 14">
            <a:extLst>
              <a:ext uri="{FF2B5EF4-FFF2-40B4-BE49-F238E27FC236}">
                <a16:creationId xmlns:a16="http://schemas.microsoft.com/office/drawing/2014/main" id="{29B63CC3-2FE1-4B77-9CEA-65E4CBDEF780}"/>
              </a:ext>
            </a:extLst>
          </p:cNvPr>
          <p:cNvSpPr txBox="1"/>
          <p:nvPr/>
        </p:nvSpPr>
        <p:spPr>
          <a:xfrm>
            <a:off x="1462870" y="6034404"/>
            <a:ext cx="1757212" cy="584775"/>
          </a:xfrm>
          <a:prstGeom prst="rect">
            <a:avLst/>
          </a:prstGeom>
          <a:noFill/>
        </p:spPr>
        <p:txBody>
          <a:bodyPr wrap="none" rtlCol="0">
            <a:spAutoFit/>
          </a:bodyPr>
          <a:lstStyle/>
          <a:p>
            <a:pPr algn="ctr"/>
            <a:r>
              <a:rPr lang="zh-CN" altLang="en-US" sz="1600" dirty="0"/>
              <a:t>光标</a:t>
            </a:r>
            <a:r>
              <a:rPr lang="en-US" altLang="zh-CN" sz="1600" dirty="0"/>
              <a:t>&amp;</a:t>
            </a:r>
            <a:r>
              <a:rPr lang="zh-CN" altLang="en-US" sz="1600" dirty="0"/>
              <a:t>矫形器反馈</a:t>
            </a:r>
            <a:endParaRPr lang="en-US" altLang="zh-CN" sz="1600" dirty="0"/>
          </a:p>
          <a:p>
            <a:pPr algn="ctr"/>
            <a:r>
              <a:rPr lang="zh-CN" altLang="en-US" sz="1600" dirty="0"/>
              <a:t> </a:t>
            </a:r>
            <a:r>
              <a:rPr lang="en-US" altLang="zh-CN" sz="1600" dirty="0"/>
              <a:t>Buch, E,   2008</a:t>
            </a:r>
            <a:endParaRPr lang="zh-CN" altLang="en-US" sz="1600" dirty="0"/>
          </a:p>
        </p:txBody>
      </p:sp>
      <p:pic>
        <p:nvPicPr>
          <p:cNvPr id="16" name="图片 15">
            <a:extLst>
              <a:ext uri="{FF2B5EF4-FFF2-40B4-BE49-F238E27FC236}">
                <a16:creationId xmlns:a16="http://schemas.microsoft.com/office/drawing/2014/main" id="{5261AC6D-CD33-41C6-8365-D1E06E136CEB}"/>
              </a:ext>
            </a:extLst>
          </p:cNvPr>
          <p:cNvPicPr>
            <a:picLocks noChangeAspect="1"/>
          </p:cNvPicPr>
          <p:nvPr/>
        </p:nvPicPr>
        <p:blipFill>
          <a:blip r:embed="rId3"/>
          <a:stretch>
            <a:fillRect/>
          </a:stretch>
        </p:blipFill>
        <p:spPr>
          <a:xfrm>
            <a:off x="6015551" y="2968833"/>
            <a:ext cx="2072139" cy="3004782"/>
          </a:xfrm>
          <a:prstGeom prst="rect">
            <a:avLst/>
          </a:prstGeom>
        </p:spPr>
      </p:pic>
      <p:sp>
        <p:nvSpPr>
          <p:cNvPr id="17" name="文本框 16">
            <a:extLst>
              <a:ext uri="{FF2B5EF4-FFF2-40B4-BE49-F238E27FC236}">
                <a16:creationId xmlns:a16="http://schemas.microsoft.com/office/drawing/2014/main" id="{9A237116-1181-42B6-8ECC-5F35CBCAED9F}"/>
              </a:ext>
            </a:extLst>
          </p:cNvPr>
          <p:cNvSpPr txBox="1"/>
          <p:nvPr/>
        </p:nvSpPr>
        <p:spPr>
          <a:xfrm>
            <a:off x="5691276" y="5973615"/>
            <a:ext cx="2441694" cy="584775"/>
          </a:xfrm>
          <a:prstGeom prst="rect">
            <a:avLst/>
          </a:prstGeom>
          <a:noFill/>
        </p:spPr>
        <p:txBody>
          <a:bodyPr wrap="none" rtlCol="0">
            <a:spAutoFit/>
          </a:bodyPr>
          <a:lstStyle/>
          <a:p>
            <a:pPr algn="ctr"/>
            <a:r>
              <a:rPr lang="zh-CN" altLang="en-US" sz="1600" dirty="0"/>
              <a:t>抽象到现实三种视觉反馈</a:t>
            </a:r>
            <a:endParaRPr lang="en-US" altLang="zh-CN" sz="1600" dirty="0"/>
          </a:p>
          <a:p>
            <a:pPr algn="ctr"/>
            <a:r>
              <a:rPr lang="zh-CN" altLang="en-US" sz="1600" dirty="0"/>
              <a:t> 日本</a:t>
            </a:r>
            <a:r>
              <a:rPr lang="en-US" altLang="zh-CN" sz="1600" dirty="0" err="1"/>
              <a:t>Ushiba</a:t>
            </a:r>
            <a:r>
              <a:rPr lang="en-US" altLang="zh-CN" sz="1600" dirty="0"/>
              <a:t>, J,  2017</a:t>
            </a:r>
            <a:endParaRPr lang="zh-CN" altLang="en-US" sz="1600" dirty="0"/>
          </a:p>
        </p:txBody>
      </p:sp>
      <p:pic>
        <p:nvPicPr>
          <p:cNvPr id="18" name="图片 17">
            <a:extLst>
              <a:ext uri="{FF2B5EF4-FFF2-40B4-BE49-F238E27FC236}">
                <a16:creationId xmlns:a16="http://schemas.microsoft.com/office/drawing/2014/main" id="{055DC072-E5D8-4EB5-9BA0-37A860BE1537}"/>
              </a:ext>
            </a:extLst>
          </p:cNvPr>
          <p:cNvPicPr>
            <a:picLocks noChangeAspect="1"/>
          </p:cNvPicPr>
          <p:nvPr/>
        </p:nvPicPr>
        <p:blipFill>
          <a:blip r:embed="rId4"/>
          <a:stretch>
            <a:fillRect/>
          </a:stretch>
        </p:blipFill>
        <p:spPr>
          <a:xfrm>
            <a:off x="3753741" y="2968833"/>
            <a:ext cx="2072139" cy="3018037"/>
          </a:xfrm>
          <a:prstGeom prst="rect">
            <a:avLst/>
          </a:prstGeom>
        </p:spPr>
      </p:pic>
      <p:sp>
        <p:nvSpPr>
          <p:cNvPr id="19" name="文本框 18">
            <a:extLst>
              <a:ext uri="{FF2B5EF4-FFF2-40B4-BE49-F238E27FC236}">
                <a16:creationId xmlns:a16="http://schemas.microsoft.com/office/drawing/2014/main" id="{04D98EAB-15F9-48E2-805A-BE0C605321DF}"/>
              </a:ext>
            </a:extLst>
          </p:cNvPr>
          <p:cNvSpPr txBox="1"/>
          <p:nvPr/>
        </p:nvSpPr>
        <p:spPr>
          <a:xfrm>
            <a:off x="3664005" y="5973614"/>
            <a:ext cx="2115964" cy="584775"/>
          </a:xfrm>
          <a:prstGeom prst="rect">
            <a:avLst/>
          </a:prstGeom>
          <a:noFill/>
        </p:spPr>
        <p:txBody>
          <a:bodyPr wrap="none" rtlCol="0">
            <a:spAutoFit/>
          </a:bodyPr>
          <a:lstStyle/>
          <a:p>
            <a:pPr algn="ctr"/>
            <a:r>
              <a:rPr lang="en-US" altLang="zh-CN" sz="1600" dirty="0"/>
              <a:t>VR&amp;</a:t>
            </a:r>
            <a:r>
              <a:rPr lang="zh-CN" altLang="en-US" sz="1600" dirty="0"/>
              <a:t>外骨骼反馈</a:t>
            </a:r>
            <a:endParaRPr lang="en-US" altLang="zh-CN" sz="1600" dirty="0"/>
          </a:p>
          <a:p>
            <a:pPr algn="ctr"/>
            <a:r>
              <a:rPr lang="zh-CN" altLang="en-US" sz="1600" dirty="0"/>
              <a:t>德国</a:t>
            </a:r>
            <a:r>
              <a:rPr lang="en-US" altLang="zh-CN" sz="1600" dirty="0"/>
              <a:t>Grimm, F.,  2016</a:t>
            </a:r>
            <a:endParaRPr lang="zh-CN" altLang="en-US" sz="1600" dirty="0"/>
          </a:p>
        </p:txBody>
      </p:sp>
      <p:pic>
        <p:nvPicPr>
          <p:cNvPr id="20" name="图片 19">
            <a:extLst>
              <a:ext uri="{FF2B5EF4-FFF2-40B4-BE49-F238E27FC236}">
                <a16:creationId xmlns:a16="http://schemas.microsoft.com/office/drawing/2014/main" id="{5EE98C99-698D-4A5C-847A-72543FE7D875}"/>
              </a:ext>
            </a:extLst>
          </p:cNvPr>
          <p:cNvPicPr>
            <a:picLocks noChangeAspect="1"/>
          </p:cNvPicPr>
          <p:nvPr/>
        </p:nvPicPr>
        <p:blipFill>
          <a:blip r:embed="rId5"/>
          <a:stretch>
            <a:fillRect/>
          </a:stretch>
        </p:blipFill>
        <p:spPr>
          <a:xfrm>
            <a:off x="8277361" y="2973259"/>
            <a:ext cx="2538944" cy="1477328"/>
          </a:xfrm>
          <a:prstGeom prst="rect">
            <a:avLst/>
          </a:prstGeom>
        </p:spPr>
      </p:pic>
      <p:pic>
        <p:nvPicPr>
          <p:cNvPr id="21" name="图片 20">
            <a:extLst>
              <a:ext uri="{FF2B5EF4-FFF2-40B4-BE49-F238E27FC236}">
                <a16:creationId xmlns:a16="http://schemas.microsoft.com/office/drawing/2014/main" id="{13BBCB56-5ADB-4CD2-BF87-48C18D050400}"/>
              </a:ext>
            </a:extLst>
          </p:cNvPr>
          <p:cNvPicPr>
            <a:picLocks noChangeAspect="1"/>
          </p:cNvPicPr>
          <p:nvPr/>
        </p:nvPicPr>
        <p:blipFill>
          <a:blip r:embed="rId6"/>
          <a:stretch>
            <a:fillRect/>
          </a:stretch>
        </p:blipFill>
        <p:spPr>
          <a:xfrm>
            <a:off x="8277360" y="4678532"/>
            <a:ext cx="2538912" cy="1306693"/>
          </a:xfrm>
          <a:prstGeom prst="rect">
            <a:avLst/>
          </a:prstGeom>
        </p:spPr>
      </p:pic>
      <p:sp>
        <p:nvSpPr>
          <p:cNvPr id="22" name="文本框 21">
            <a:extLst>
              <a:ext uri="{FF2B5EF4-FFF2-40B4-BE49-F238E27FC236}">
                <a16:creationId xmlns:a16="http://schemas.microsoft.com/office/drawing/2014/main" id="{083916DE-3DC1-405C-B79C-599E8567D4E6}"/>
              </a:ext>
            </a:extLst>
          </p:cNvPr>
          <p:cNvSpPr txBox="1"/>
          <p:nvPr/>
        </p:nvSpPr>
        <p:spPr>
          <a:xfrm>
            <a:off x="8428560" y="5985225"/>
            <a:ext cx="2236511" cy="584775"/>
          </a:xfrm>
          <a:prstGeom prst="rect">
            <a:avLst/>
          </a:prstGeom>
          <a:noFill/>
        </p:spPr>
        <p:txBody>
          <a:bodyPr wrap="none" rtlCol="0">
            <a:spAutoFit/>
          </a:bodyPr>
          <a:lstStyle/>
          <a:p>
            <a:pPr algn="ctr"/>
            <a:r>
              <a:rPr lang="zh-CN" altLang="en-US" sz="1600" dirty="0"/>
              <a:t>“数字镜盒”视觉反馈</a:t>
            </a:r>
            <a:endParaRPr lang="en-US" altLang="zh-CN" sz="1600" dirty="0"/>
          </a:p>
          <a:p>
            <a:pPr algn="ctr"/>
            <a:r>
              <a:rPr lang="zh-CN" altLang="en-US" sz="1600" dirty="0"/>
              <a:t> 日本</a:t>
            </a:r>
            <a:r>
              <a:rPr lang="en-US" altLang="zh-CN" sz="1600" dirty="0"/>
              <a:t>Ono Y,  2017</a:t>
            </a:r>
            <a:endParaRPr lang="zh-CN" altLang="en-US" sz="1600" dirty="0"/>
          </a:p>
        </p:txBody>
      </p:sp>
    </p:spTree>
    <p:extLst>
      <p:ext uri="{BB962C8B-B14F-4D97-AF65-F5344CB8AC3E}">
        <p14:creationId xmlns:p14="http://schemas.microsoft.com/office/powerpoint/2010/main" val="2201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14"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4" presetClass="entr" presetSubtype="1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4" presetClass="entr" presetSubtype="1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randombar(horizontal)">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反馈</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1014663" y="1396712"/>
            <a:ext cx="10607842" cy="2790187"/>
          </a:xfrm>
          <a:prstGeom prst="rect">
            <a:avLst/>
          </a:prstGeom>
        </p:spPr>
        <p:txBody>
          <a:bodyPr wrap="square">
            <a:spAutoFit/>
          </a:bodyPr>
          <a:lstStyle/>
          <a:p>
            <a:pPr>
              <a:lnSpc>
                <a:spcPct val="150000"/>
              </a:lnSpc>
            </a:pPr>
            <a:r>
              <a:rPr lang="zh-CN" altLang="en-US" sz="2000" dirty="0">
                <a:latin typeface="+mn-ea"/>
                <a:cs typeface="Times New Roman" panose="02020603050405020304" pitchFamily="18" charset="0"/>
              </a:rPr>
              <a:t>    西班牙</a:t>
            </a:r>
            <a:r>
              <a:rPr lang="en-US" altLang="zh-CN" sz="2000" dirty="0">
                <a:latin typeface="+mn-ea"/>
                <a:cs typeface="Times New Roman" panose="02020603050405020304" pitchFamily="18" charset="0"/>
              </a:rPr>
              <a:t>Monge-Pereira, E.</a:t>
            </a:r>
            <a:r>
              <a:rPr lang="zh-CN" altLang="en-US" sz="2000" dirty="0">
                <a:latin typeface="+mn-ea"/>
                <a:cs typeface="Times New Roman" panose="02020603050405020304" pitchFamily="18" charset="0"/>
              </a:rPr>
              <a:t>等人的上肢</a:t>
            </a:r>
            <a:r>
              <a:rPr lang="en-US" altLang="zh-CN" sz="2000" dirty="0">
                <a:latin typeface="+mn-ea"/>
                <a:cs typeface="Times New Roman" panose="02020603050405020304" pitchFamily="18" charset="0"/>
              </a:rPr>
              <a:t>MI-BCI</a:t>
            </a:r>
            <a:r>
              <a:rPr lang="zh-CN" altLang="en-US" sz="2000" dirty="0">
                <a:latin typeface="+mn-ea"/>
                <a:cs typeface="Times New Roman" panose="02020603050405020304" pitchFamily="18" charset="0"/>
              </a:rPr>
              <a:t>应用回顾中，</a:t>
            </a:r>
            <a:r>
              <a:rPr lang="en-US" altLang="zh-CN" sz="2000" dirty="0">
                <a:latin typeface="+mn-ea"/>
                <a:cs typeface="Times New Roman" panose="02020603050405020304" pitchFamily="18" charset="0"/>
              </a:rPr>
              <a:t>12/13</a:t>
            </a:r>
            <a:r>
              <a:rPr lang="zh-CN" altLang="en-US" sz="2000" dirty="0">
                <a:latin typeface="+mn-ea"/>
                <a:cs typeface="Times New Roman" panose="02020603050405020304" pitchFamily="18" charset="0"/>
              </a:rPr>
              <a:t>篇研究使用到触觉反馈，其中最高频的是机械辅助，原因是其模仿了真实的动作，提供更为自然的诱导感觉反馈。</a:t>
            </a:r>
            <a:endParaRPr lang="en-US" altLang="zh-CN" sz="2000" dirty="0">
              <a:latin typeface="+mn-ea"/>
              <a:cs typeface="Times New Roman" panose="02020603050405020304" pitchFamily="18" charset="0"/>
            </a:endParaRPr>
          </a:p>
          <a:p>
            <a:pPr>
              <a:lnSpc>
                <a:spcPct val="150000"/>
              </a:lnSpc>
            </a:pPr>
            <a:endParaRPr lang="en-US" altLang="zh-CN" sz="2000" dirty="0">
              <a:latin typeface="+mn-ea"/>
              <a:cs typeface="Times New Roman" panose="02020603050405020304" pitchFamily="18" charset="0"/>
            </a:endParaRPr>
          </a:p>
          <a:p>
            <a:pPr>
              <a:lnSpc>
                <a:spcPct val="150000"/>
              </a:lnSpc>
            </a:pPr>
            <a:r>
              <a:rPr lang="zh-CN" altLang="en-US" sz="2000" dirty="0">
                <a:solidFill>
                  <a:srgbClr val="4C76A2"/>
                </a:solidFill>
                <a:latin typeface="+mn-ea"/>
                <a:cs typeface="Times New Roman" panose="02020603050405020304" pitchFamily="18" charset="0"/>
              </a:rPr>
              <a:t>反馈间隔</a:t>
            </a:r>
            <a:endParaRPr lang="en-US" altLang="zh-CN" sz="2000" dirty="0">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澳大利亚</a:t>
            </a:r>
            <a:r>
              <a:rPr lang="en-US" altLang="zh-CN" sz="2000" dirty="0" err="1">
                <a:latin typeface="+mn-ea"/>
                <a:cs typeface="Times New Roman" panose="02020603050405020304" pitchFamily="18" charset="0"/>
              </a:rPr>
              <a:t>Darvishi</a:t>
            </a:r>
            <a:r>
              <a:rPr lang="en-US" altLang="zh-CN" sz="2000" dirty="0">
                <a:latin typeface="+mn-ea"/>
                <a:cs typeface="Times New Roman" panose="02020603050405020304" pitchFamily="18" charset="0"/>
              </a:rPr>
              <a:t>, S.</a:t>
            </a:r>
            <a:r>
              <a:rPr lang="zh-CN" altLang="en-US" sz="2000" dirty="0">
                <a:latin typeface="+mn-ea"/>
                <a:cs typeface="Times New Roman" panose="02020603050405020304" pitchFamily="18" charset="0"/>
              </a:rPr>
              <a:t>等人研究了反馈间隔对康复</a:t>
            </a:r>
            <a:r>
              <a:rPr lang="en-US" altLang="zh-CN" sz="2000" dirty="0">
                <a:latin typeface="+mn-ea"/>
                <a:cs typeface="Times New Roman" panose="02020603050405020304" pitchFamily="18" charset="0"/>
              </a:rPr>
              <a:t>BCI</a:t>
            </a:r>
            <a:r>
              <a:rPr lang="zh-CN" altLang="en-US" sz="2000" dirty="0">
                <a:latin typeface="+mn-ea"/>
                <a:cs typeface="Times New Roman" panose="02020603050405020304" pitchFamily="18" charset="0"/>
              </a:rPr>
              <a:t>性能的影响，当反馈间隔较其他研究缩短时，临床效果发生了显著性改善。</a:t>
            </a:r>
          </a:p>
        </p:txBody>
      </p:sp>
    </p:spTree>
    <p:extLst>
      <p:ext uri="{BB962C8B-B14F-4D97-AF65-F5344CB8AC3E}">
        <p14:creationId xmlns:p14="http://schemas.microsoft.com/office/powerpoint/2010/main" val="937651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临床研究</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932703" y="1266037"/>
            <a:ext cx="10339138" cy="1015663"/>
          </a:xfrm>
          <a:prstGeom prst="rect">
            <a:avLst/>
          </a:prstGeom>
        </p:spPr>
        <p:txBody>
          <a:bodyPr wrap="square">
            <a:spAutoFit/>
          </a:bodyPr>
          <a:lstStyle/>
          <a:p>
            <a:pPr>
              <a:lnSpc>
                <a:spcPct val="150000"/>
              </a:lnSpc>
            </a:pPr>
            <a:r>
              <a:rPr lang="en-US" altLang="zh-CN" sz="2000" dirty="0">
                <a:latin typeface="+mn-ea"/>
                <a:cs typeface="Times New Roman" panose="02020603050405020304" pitchFamily="18" charset="0"/>
              </a:rPr>
              <a:t>    2014</a:t>
            </a:r>
            <a:r>
              <a:rPr lang="zh-CN" altLang="en-US" sz="2000" dirty="0">
                <a:latin typeface="+mn-ea"/>
                <a:cs typeface="Times New Roman" panose="02020603050405020304" pitchFamily="18" charset="0"/>
              </a:rPr>
              <a:t>年新加坡</a:t>
            </a:r>
            <a:r>
              <a:rPr lang="en-US" altLang="zh-CN" sz="2000" dirty="0" err="1">
                <a:latin typeface="+mn-ea"/>
                <a:cs typeface="Times New Roman" panose="02020603050405020304" pitchFamily="18" charset="0"/>
              </a:rPr>
              <a:t>Ang,K.K</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等人在临床上应用</a:t>
            </a:r>
            <a:r>
              <a:rPr lang="en-US" altLang="zh-CN" sz="2000" dirty="0">
                <a:latin typeface="+mn-ea"/>
                <a:cs typeface="Times New Roman" panose="02020603050405020304" pitchFamily="18" charset="0"/>
              </a:rPr>
              <a:t>MI-BCI</a:t>
            </a:r>
            <a:r>
              <a:rPr lang="zh-CN" altLang="en-US" sz="2000" dirty="0">
                <a:latin typeface="+mn-ea"/>
                <a:cs typeface="Times New Roman" panose="02020603050405020304" pitchFamily="18" charset="0"/>
              </a:rPr>
              <a:t>与触觉反馈（</a:t>
            </a:r>
            <a:r>
              <a:rPr lang="en-US" altLang="zh-CN" sz="2000" dirty="0">
                <a:latin typeface="+mn-ea"/>
                <a:cs typeface="Times New Roman" panose="02020603050405020304" pitchFamily="18" charset="0"/>
              </a:rPr>
              <a:t>HK</a:t>
            </a:r>
            <a:r>
              <a:rPr lang="zh-CN" altLang="en-US" sz="2000" dirty="0">
                <a:latin typeface="+mn-ea"/>
                <a:cs typeface="Times New Roman" panose="02020603050405020304" pitchFamily="18" charset="0"/>
              </a:rPr>
              <a:t>）进行了三组随机对照实验。招募慢性中风被试</a:t>
            </a:r>
            <a:r>
              <a:rPr lang="en-US" altLang="zh-CN" sz="2000" dirty="0">
                <a:latin typeface="+mn-ea"/>
                <a:cs typeface="Times New Roman" panose="02020603050405020304" pitchFamily="18" charset="0"/>
              </a:rPr>
              <a:t>22</a:t>
            </a:r>
            <a:r>
              <a:rPr lang="zh-CN" altLang="en-US" sz="2000" dirty="0">
                <a:latin typeface="+mn-ea"/>
                <a:cs typeface="Times New Roman" panose="02020603050405020304" pitchFamily="18" charset="0"/>
              </a:rPr>
              <a:t>名。</a:t>
            </a:r>
          </a:p>
        </p:txBody>
      </p:sp>
      <p:pic>
        <p:nvPicPr>
          <p:cNvPr id="2" name="图片 1">
            <a:extLst>
              <a:ext uri="{FF2B5EF4-FFF2-40B4-BE49-F238E27FC236}">
                <a16:creationId xmlns:a16="http://schemas.microsoft.com/office/drawing/2014/main" id="{C518B3D4-473B-464A-9CA0-EF7A5DFE5435}"/>
              </a:ext>
            </a:extLst>
          </p:cNvPr>
          <p:cNvPicPr>
            <a:picLocks noChangeAspect="1"/>
          </p:cNvPicPr>
          <p:nvPr/>
        </p:nvPicPr>
        <p:blipFill>
          <a:blip r:embed="rId2"/>
          <a:stretch>
            <a:fillRect/>
          </a:stretch>
        </p:blipFill>
        <p:spPr>
          <a:xfrm>
            <a:off x="6995863" y="2412375"/>
            <a:ext cx="4181475" cy="3695700"/>
          </a:xfrm>
          <a:prstGeom prst="rect">
            <a:avLst/>
          </a:prstGeom>
        </p:spPr>
      </p:pic>
      <p:pic>
        <p:nvPicPr>
          <p:cNvPr id="8" name="图片 7">
            <a:extLst>
              <a:ext uri="{FF2B5EF4-FFF2-40B4-BE49-F238E27FC236}">
                <a16:creationId xmlns:a16="http://schemas.microsoft.com/office/drawing/2014/main" id="{9926E8CA-34D0-475A-863C-7044D5AD50A8}"/>
              </a:ext>
            </a:extLst>
          </p:cNvPr>
          <p:cNvPicPr>
            <a:picLocks noChangeAspect="1"/>
          </p:cNvPicPr>
          <p:nvPr/>
        </p:nvPicPr>
        <p:blipFill>
          <a:blip r:embed="rId3"/>
          <a:stretch>
            <a:fillRect/>
          </a:stretch>
        </p:blipFill>
        <p:spPr>
          <a:xfrm>
            <a:off x="4527710" y="2412375"/>
            <a:ext cx="2468153" cy="3695700"/>
          </a:xfrm>
          <a:prstGeom prst="rect">
            <a:avLst/>
          </a:prstGeom>
        </p:spPr>
      </p:pic>
      <p:pic>
        <p:nvPicPr>
          <p:cNvPr id="3" name="图片 2">
            <a:extLst>
              <a:ext uri="{FF2B5EF4-FFF2-40B4-BE49-F238E27FC236}">
                <a16:creationId xmlns:a16="http://schemas.microsoft.com/office/drawing/2014/main" id="{7A3FE940-9C0B-4F12-B4FC-5D189075D1EE}"/>
              </a:ext>
            </a:extLst>
          </p:cNvPr>
          <p:cNvPicPr>
            <a:picLocks noChangeAspect="1"/>
          </p:cNvPicPr>
          <p:nvPr/>
        </p:nvPicPr>
        <p:blipFill>
          <a:blip r:embed="rId4"/>
          <a:stretch>
            <a:fillRect/>
          </a:stretch>
        </p:blipFill>
        <p:spPr>
          <a:xfrm>
            <a:off x="932703" y="3450141"/>
            <a:ext cx="3565721" cy="2657934"/>
          </a:xfrm>
          <a:prstGeom prst="rect">
            <a:avLst/>
          </a:prstGeom>
        </p:spPr>
      </p:pic>
    </p:spTree>
    <p:extLst>
      <p:ext uri="{BB962C8B-B14F-4D97-AF65-F5344CB8AC3E}">
        <p14:creationId xmlns:p14="http://schemas.microsoft.com/office/powerpoint/2010/main" val="3853777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拓扑验证</a:t>
            </a:r>
            <a:endParaRPr lang="zh-CN" altLang="en-US" sz="2000" dirty="0">
              <a:solidFill>
                <a:srgbClr val="4B9CCB"/>
              </a:solidFill>
            </a:endParaRPr>
          </a:p>
        </p:txBody>
      </p:sp>
      <p:sp>
        <p:nvSpPr>
          <p:cNvPr id="2" name="矩形 1">
            <a:extLst>
              <a:ext uri="{FF2B5EF4-FFF2-40B4-BE49-F238E27FC236}">
                <a16:creationId xmlns:a16="http://schemas.microsoft.com/office/drawing/2014/main" id="{30DEA9BF-289B-4766-9069-1B6EFDDD9935}"/>
              </a:ext>
            </a:extLst>
          </p:cNvPr>
          <p:cNvSpPr/>
          <p:nvPr/>
        </p:nvSpPr>
        <p:spPr>
          <a:xfrm>
            <a:off x="885531" y="1204519"/>
            <a:ext cx="10948915" cy="1477328"/>
          </a:xfrm>
          <a:prstGeom prst="rect">
            <a:avLst/>
          </a:prstGeom>
        </p:spPr>
        <p:txBody>
          <a:bodyPr wrap="square">
            <a:spAutoFit/>
          </a:bodyPr>
          <a:lstStyle/>
          <a:p>
            <a:pPr>
              <a:lnSpc>
                <a:spcPct val="150000"/>
              </a:lnSpc>
            </a:pPr>
            <a:r>
              <a:rPr lang="en-US" altLang="zh-CN" sz="2000" dirty="0"/>
              <a:t>       2013</a:t>
            </a:r>
            <a:r>
              <a:rPr lang="zh-CN" altLang="en-US" sz="2000" dirty="0"/>
              <a:t>年，</a:t>
            </a:r>
            <a:r>
              <a:rPr lang="en-US" altLang="zh-CN" sz="2000" dirty="0" err="1"/>
              <a:t>Varkuti</a:t>
            </a:r>
            <a:r>
              <a:rPr lang="en-US" altLang="zh-CN" sz="2000" dirty="0"/>
              <a:t>, B.</a:t>
            </a:r>
            <a:r>
              <a:rPr lang="zh-CN" altLang="en-US" sz="2000" dirty="0"/>
              <a:t>等人研究了中风患者使用</a:t>
            </a:r>
            <a:r>
              <a:rPr lang="en-US" altLang="zh-CN" sz="2000" dirty="0"/>
              <a:t>MI EEG-BCI</a:t>
            </a:r>
            <a:r>
              <a:rPr lang="zh-CN" altLang="en-US" sz="2000" dirty="0"/>
              <a:t>结合机械辅助上肢康复系统进行康复训练前后大脑功能性连接（静息状态下）的变化</a:t>
            </a:r>
            <a:r>
              <a:rPr lang="en-US" altLang="zh-CN" sz="2000" dirty="0"/>
              <a:t>(functional connectivity changes, FCC)</a:t>
            </a:r>
            <a:r>
              <a:rPr lang="zh-CN" altLang="en-US" sz="2000" dirty="0"/>
              <a:t>。采用</a:t>
            </a:r>
            <a:r>
              <a:rPr lang="en-US" altLang="zh-CN" sz="2000" dirty="0"/>
              <a:t>FM</a:t>
            </a:r>
            <a:r>
              <a:rPr lang="zh-CN" altLang="en-US" sz="2000" dirty="0"/>
              <a:t>分数来评估功能性运动增益。利用线性回归根据</a:t>
            </a:r>
            <a:r>
              <a:rPr lang="en-US" altLang="zh-CN" sz="2000" dirty="0"/>
              <a:t>FCC</a:t>
            </a:r>
            <a:r>
              <a:rPr lang="zh-CN" altLang="en-US" sz="2000" dirty="0"/>
              <a:t>预测</a:t>
            </a:r>
            <a:r>
              <a:rPr lang="en-US" altLang="zh-CN" sz="2000" dirty="0"/>
              <a:t>FM</a:t>
            </a:r>
            <a:r>
              <a:rPr lang="zh-CN" altLang="en-US" sz="2000" dirty="0"/>
              <a:t>分数。</a:t>
            </a:r>
          </a:p>
        </p:txBody>
      </p:sp>
      <p:pic>
        <p:nvPicPr>
          <p:cNvPr id="3" name="图片 2">
            <a:extLst>
              <a:ext uri="{FF2B5EF4-FFF2-40B4-BE49-F238E27FC236}">
                <a16:creationId xmlns:a16="http://schemas.microsoft.com/office/drawing/2014/main" id="{450F6F1D-8C47-4676-940D-7D2488030B5F}"/>
              </a:ext>
            </a:extLst>
          </p:cNvPr>
          <p:cNvPicPr>
            <a:picLocks noChangeAspect="1"/>
          </p:cNvPicPr>
          <p:nvPr/>
        </p:nvPicPr>
        <p:blipFill>
          <a:blip r:embed="rId2"/>
          <a:stretch>
            <a:fillRect/>
          </a:stretch>
        </p:blipFill>
        <p:spPr>
          <a:xfrm>
            <a:off x="4133880" y="2815197"/>
            <a:ext cx="3924240" cy="3306191"/>
          </a:xfrm>
          <a:prstGeom prst="rect">
            <a:avLst/>
          </a:prstGeom>
        </p:spPr>
      </p:pic>
    </p:spTree>
    <p:extLst>
      <p:ext uri="{BB962C8B-B14F-4D97-AF65-F5344CB8AC3E}">
        <p14:creationId xmlns:p14="http://schemas.microsoft.com/office/powerpoint/2010/main" val="3931577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拓扑验证</a:t>
            </a:r>
            <a:endParaRPr lang="zh-CN" altLang="en-US" sz="2000" dirty="0">
              <a:solidFill>
                <a:srgbClr val="4B9CCB"/>
              </a:solidFill>
            </a:endParaRPr>
          </a:p>
        </p:txBody>
      </p:sp>
      <p:sp>
        <p:nvSpPr>
          <p:cNvPr id="2" name="矩形 1">
            <a:extLst>
              <a:ext uri="{FF2B5EF4-FFF2-40B4-BE49-F238E27FC236}">
                <a16:creationId xmlns:a16="http://schemas.microsoft.com/office/drawing/2014/main" id="{30DEA9BF-289B-4766-9069-1B6EFDDD9935}"/>
              </a:ext>
            </a:extLst>
          </p:cNvPr>
          <p:cNvSpPr/>
          <p:nvPr/>
        </p:nvSpPr>
        <p:spPr>
          <a:xfrm>
            <a:off x="885531" y="1204519"/>
            <a:ext cx="10948915" cy="1477328"/>
          </a:xfrm>
          <a:prstGeom prst="rect">
            <a:avLst/>
          </a:prstGeom>
        </p:spPr>
        <p:txBody>
          <a:bodyPr wrap="square">
            <a:spAutoFit/>
          </a:bodyPr>
          <a:lstStyle/>
          <a:p>
            <a:pPr>
              <a:lnSpc>
                <a:spcPct val="150000"/>
              </a:lnSpc>
            </a:pPr>
            <a:r>
              <a:rPr lang="en-US" altLang="zh-CN" sz="2000" dirty="0"/>
              <a:t>       2013</a:t>
            </a:r>
            <a:r>
              <a:rPr lang="zh-CN" altLang="en-US" sz="2000" dirty="0"/>
              <a:t>年，</a:t>
            </a:r>
            <a:r>
              <a:rPr lang="en-US" altLang="zh-CN" sz="2000" dirty="0" err="1"/>
              <a:t>Varkuti</a:t>
            </a:r>
            <a:r>
              <a:rPr lang="en-US" altLang="zh-CN" sz="2000" dirty="0"/>
              <a:t>, B.</a:t>
            </a:r>
            <a:r>
              <a:rPr lang="zh-CN" altLang="en-US" sz="2000" dirty="0"/>
              <a:t>等人研究了中风患者使用</a:t>
            </a:r>
            <a:r>
              <a:rPr lang="en-US" altLang="zh-CN" sz="2000" dirty="0"/>
              <a:t>MI EEG-BCI</a:t>
            </a:r>
            <a:r>
              <a:rPr lang="zh-CN" altLang="en-US" sz="2000" dirty="0"/>
              <a:t>结合机械辅助上肢康复系统进行康复训练前后大脑功能性连接（静息状态下）的变化</a:t>
            </a:r>
            <a:r>
              <a:rPr lang="en-US" altLang="zh-CN" sz="2000" dirty="0"/>
              <a:t>(functional connectivity changes, FCC)</a:t>
            </a:r>
            <a:r>
              <a:rPr lang="zh-CN" altLang="en-US" sz="2000" dirty="0"/>
              <a:t>。采用</a:t>
            </a:r>
            <a:r>
              <a:rPr lang="en-US" altLang="zh-CN" sz="2000" dirty="0"/>
              <a:t>FM</a:t>
            </a:r>
            <a:r>
              <a:rPr lang="zh-CN" altLang="en-US" sz="2000" dirty="0"/>
              <a:t>分数来评估功能性运动增益。利用线性回归根据</a:t>
            </a:r>
            <a:r>
              <a:rPr lang="en-US" altLang="zh-CN" sz="2000" dirty="0"/>
              <a:t>FCC</a:t>
            </a:r>
            <a:r>
              <a:rPr lang="zh-CN" altLang="en-US" sz="2000" dirty="0"/>
              <a:t>预测</a:t>
            </a:r>
            <a:r>
              <a:rPr lang="en-US" altLang="zh-CN" sz="2000" dirty="0"/>
              <a:t>FM</a:t>
            </a:r>
            <a:r>
              <a:rPr lang="zh-CN" altLang="en-US" sz="2000" dirty="0"/>
              <a:t>分数。</a:t>
            </a:r>
          </a:p>
        </p:txBody>
      </p:sp>
      <p:pic>
        <p:nvPicPr>
          <p:cNvPr id="5" name="图片 4">
            <a:extLst>
              <a:ext uri="{FF2B5EF4-FFF2-40B4-BE49-F238E27FC236}">
                <a16:creationId xmlns:a16="http://schemas.microsoft.com/office/drawing/2014/main" id="{09B14652-C9AA-4241-8C7A-14DE7241BF7D}"/>
              </a:ext>
            </a:extLst>
          </p:cNvPr>
          <p:cNvPicPr>
            <a:picLocks noChangeAspect="1"/>
          </p:cNvPicPr>
          <p:nvPr/>
        </p:nvPicPr>
        <p:blipFill>
          <a:blip r:embed="rId2"/>
          <a:stretch>
            <a:fillRect/>
          </a:stretch>
        </p:blipFill>
        <p:spPr>
          <a:xfrm>
            <a:off x="885531" y="3133422"/>
            <a:ext cx="3464969" cy="2716851"/>
          </a:xfrm>
          <a:prstGeom prst="rect">
            <a:avLst/>
          </a:prstGeom>
        </p:spPr>
      </p:pic>
      <p:pic>
        <p:nvPicPr>
          <p:cNvPr id="8" name="图片 7">
            <a:extLst>
              <a:ext uri="{FF2B5EF4-FFF2-40B4-BE49-F238E27FC236}">
                <a16:creationId xmlns:a16="http://schemas.microsoft.com/office/drawing/2014/main" id="{C734ECF4-A37A-4895-AD12-CE838B9B3997}"/>
              </a:ext>
            </a:extLst>
          </p:cNvPr>
          <p:cNvPicPr>
            <a:picLocks noChangeAspect="1"/>
          </p:cNvPicPr>
          <p:nvPr/>
        </p:nvPicPr>
        <p:blipFill>
          <a:blip r:embed="rId3"/>
          <a:stretch>
            <a:fillRect/>
          </a:stretch>
        </p:blipFill>
        <p:spPr>
          <a:xfrm>
            <a:off x="8193545" y="3133422"/>
            <a:ext cx="3585927" cy="2716851"/>
          </a:xfrm>
          <a:prstGeom prst="rect">
            <a:avLst/>
          </a:prstGeom>
        </p:spPr>
      </p:pic>
      <p:pic>
        <p:nvPicPr>
          <p:cNvPr id="4" name="图片 3">
            <a:extLst>
              <a:ext uri="{FF2B5EF4-FFF2-40B4-BE49-F238E27FC236}">
                <a16:creationId xmlns:a16="http://schemas.microsoft.com/office/drawing/2014/main" id="{EEEF84B2-2DA2-4F79-9F40-9E057351BBB1}"/>
              </a:ext>
            </a:extLst>
          </p:cNvPr>
          <p:cNvPicPr>
            <a:picLocks noChangeAspect="1"/>
          </p:cNvPicPr>
          <p:nvPr/>
        </p:nvPicPr>
        <p:blipFill>
          <a:blip r:embed="rId4"/>
          <a:stretch>
            <a:fillRect/>
          </a:stretch>
        </p:blipFill>
        <p:spPr>
          <a:xfrm>
            <a:off x="4479059" y="3133422"/>
            <a:ext cx="3585927" cy="2716851"/>
          </a:xfrm>
          <a:prstGeom prst="rect">
            <a:avLst/>
          </a:prstGeom>
        </p:spPr>
      </p:pic>
    </p:spTree>
    <p:extLst>
      <p:ext uri="{BB962C8B-B14F-4D97-AF65-F5344CB8AC3E}">
        <p14:creationId xmlns:p14="http://schemas.microsoft.com/office/powerpoint/2010/main" val="292596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算法策略</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393365" y="1174462"/>
            <a:ext cx="11405269" cy="2862322"/>
          </a:xfrm>
          <a:prstGeom prst="rect">
            <a:avLst/>
          </a:prstGeom>
        </p:spPr>
        <p:txBody>
          <a:bodyPr wrap="square">
            <a:spAutoFit/>
          </a:bodyPr>
          <a:lstStyle/>
          <a:p>
            <a:pPr>
              <a:lnSpc>
                <a:spcPct val="150000"/>
              </a:lnSpc>
            </a:pPr>
            <a:r>
              <a:rPr lang="zh-CN" altLang="en-US" sz="2000" dirty="0">
                <a:solidFill>
                  <a:srgbClr val="4C76A2"/>
                </a:solidFill>
                <a:latin typeface="+mn-ea"/>
                <a:cs typeface="Times New Roman" panose="02020603050405020304" pitchFamily="18" charset="0"/>
              </a:rPr>
              <a:t>特征提取算法</a:t>
            </a:r>
            <a:endParaRPr lang="en-US" altLang="zh-CN" sz="2000" dirty="0">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运动想象会诱发感觉运动节律的事件相关同步</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去同步电位变化。</a:t>
            </a:r>
            <a:r>
              <a:rPr lang="zh-CN" altLang="zh-CN" sz="2000" dirty="0">
                <a:latin typeface="+mn-ea"/>
                <a:cs typeface="Times New Roman" panose="02020603050405020304" pitchFamily="18" charset="0"/>
              </a:rPr>
              <a:t>常见</a:t>
            </a:r>
            <a:r>
              <a:rPr lang="zh-CN" altLang="en-US" sz="2000" dirty="0">
                <a:latin typeface="+mn-ea"/>
                <a:cs typeface="Times New Roman" panose="02020603050405020304" pitchFamily="18" charset="0"/>
              </a:rPr>
              <a:t>运动想象特征提取算法包括频域和空域两种方式。频域解码以功率谱估计为主，空域解码常采用共空间模式（</a:t>
            </a:r>
            <a:r>
              <a:rPr lang="en-US" altLang="zh-CN" sz="2000" dirty="0">
                <a:cs typeface="Times New Roman" panose="02020603050405020304" pitchFamily="18" charset="0"/>
              </a:rPr>
              <a:t>CSP</a:t>
            </a:r>
            <a:r>
              <a:rPr lang="zh-CN" altLang="en-US" sz="2000" dirty="0">
                <a:latin typeface="+mn-ea"/>
                <a:cs typeface="Times New Roman" panose="02020603050405020304" pitchFamily="18" charset="0"/>
              </a:rPr>
              <a:t>）算法结合线性分类算法。</a:t>
            </a:r>
            <a:endParaRPr lang="en-US" altLang="zh-CN" sz="2000" dirty="0">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新加坡</a:t>
            </a:r>
            <a:r>
              <a:rPr lang="en-US" altLang="zh-CN" sz="2000" dirty="0" err="1">
                <a:latin typeface="+mn-ea"/>
                <a:cs typeface="Times New Roman" panose="02020603050405020304" pitchFamily="18" charset="0"/>
              </a:rPr>
              <a:t>Ang,K.K</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等人对</a:t>
            </a:r>
            <a:r>
              <a:rPr lang="en-US" altLang="zh-CN" sz="2000" dirty="0">
                <a:cs typeface="Times New Roman" panose="02020603050405020304" pitchFamily="18" charset="0"/>
              </a:rPr>
              <a:t>CSP</a:t>
            </a:r>
            <a:r>
              <a:rPr lang="zh-CN" altLang="en-US" sz="2000" dirty="0">
                <a:latin typeface="+mn-ea"/>
                <a:cs typeface="Times New Roman" panose="02020603050405020304" pitchFamily="18" charset="0"/>
              </a:rPr>
              <a:t>算法进行了一系列优化改进，提出滤波器组</a:t>
            </a:r>
            <a:r>
              <a:rPr lang="en-US" altLang="zh-CN" sz="2000" dirty="0">
                <a:cs typeface="Times New Roman" panose="02020603050405020304" pitchFamily="18" charset="0"/>
              </a:rPr>
              <a:t>CSP</a:t>
            </a:r>
            <a:r>
              <a:rPr lang="zh-CN" altLang="en-US" sz="2000" dirty="0">
                <a:latin typeface="+mn-ea"/>
                <a:cs typeface="Times New Roman" panose="02020603050405020304" pitchFamily="18" charset="0"/>
              </a:rPr>
              <a:t>（</a:t>
            </a:r>
            <a:r>
              <a:rPr lang="en-US" altLang="zh-CN" sz="2000" dirty="0">
                <a:cs typeface="Times New Roman" panose="02020603050405020304" pitchFamily="18" charset="0"/>
              </a:rPr>
              <a:t>Filter Bank CSP</a:t>
            </a:r>
            <a:r>
              <a:rPr lang="zh-CN" altLang="en-US" sz="2000" dirty="0">
                <a:latin typeface="+mn-ea"/>
                <a:cs typeface="Times New Roman" panose="02020603050405020304" pitchFamily="18" charset="0"/>
              </a:rPr>
              <a:t>）</a:t>
            </a:r>
            <a:endParaRPr lang="en-US" altLang="zh-CN" sz="20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D2B08D73-F530-47B1-8FAC-9BC4AB6A5957}"/>
              </a:ext>
            </a:extLst>
          </p:cNvPr>
          <p:cNvPicPr>
            <a:picLocks noChangeAspect="1"/>
          </p:cNvPicPr>
          <p:nvPr/>
        </p:nvPicPr>
        <p:blipFill>
          <a:blip r:embed="rId2"/>
          <a:stretch>
            <a:fillRect/>
          </a:stretch>
        </p:blipFill>
        <p:spPr>
          <a:xfrm>
            <a:off x="1443077" y="3670369"/>
            <a:ext cx="4900105" cy="2400657"/>
          </a:xfrm>
          <a:prstGeom prst="rect">
            <a:avLst/>
          </a:prstGeom>
        </p:spPr>
      </p:pic>
      <p:pic>
        <p:nvPicPr>
          <p:cNvPr id="3" name="图片 2">
            <a:extLst>
              <a:ext uri="{FF2B5EF4-FFF2-40B4-BE49-F238E27FC236}">
                <a16:creationId xmlns:a16="http://schemas.microsoft.com/office/drawing/2014/main" id="{68D8B49C-8C87-48A8-9187-6118FD54DEF2}"/>
              </a:ext>
            </a:extLst>
          </p:cNvPr>
          <p:cNvPicPr>
            <a:picLocks noChangeAspect="1"/>
          </p:cNvPicPr>
          <p:nvPr/>
        </p:nvPicPr>
        <p:blipFill>
          <a:blip r:embed="rId3"/>
          <a:stretch>
            <a:fillRect/>
          </a:stretch>
        </p:blipFill>
        <p:spPr>
          <a:xfrm>
            <a:off x="6514386" y="3670369"/>
            <a:ext cx="4339649" cy="2400657"/>
          </a:xfrm>
          <a:prstGeom prst="rect">
            <a:avLst/>
          </a:prstGeom>
        </p:spPr>
      </p:pic>
    </p:spTree>
    <p:extLst>
      <p:ext uri="{BB962C8B-B14F-4D97-AF65-F5344CB8AC3E}">
        <p14:creationId xmlns:p14="http://schemas.microsoft.com/office/powerpoint/2010/main" val="429319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算法策略</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671989" y="1280458"/>
            <a:ext cx="5586107" cy="1938992"/>
          </a:xfrm>
          <a:prstGeom prst="rect">
            <a:avLst/>
          </a:prstGeom>
        </p:spPr>
        <p:txBody>
          <a:bodyPr wrap="square">
            <a:spAutoFit/>
          </a:bodyPr>
          <a:lstStyle/>
          <a:p>
            <a:pPr>
              <a:lnSpc>
                <a:spcPct val="150000"/>
              </a:lnSpc>
            </a:pPr>
            <a:r>
              <a:rPr lang="zh-CN" altLang="en-US" sz="2000" dirty="0">
                <a:solidFill>
                  <a:srgbClr val="4C76A2"/>
                </a:solidFill>
                <a:latin typeface="+mn-ea"/>
                <a:cs typeface="Times New Roman" panose="02020603050405020304" pitchFamily="18" charset="0"/>
              </a:rPr>
              <a:t>模型策略</a:t>
            </a:r>
            <a:endParaRPr lang="en-US" altLang="zh-CN" sz="2000" dirty="0">
              <a:latin typeface="+mn-ea"/>
              <a:cs typeface="Times New Roman" panose="02020603050405020304" pitchFamily="18" charset="0"/>
            </a:endParaRPr>
          </a:p>
          <a:p>
            <a:pPr>
              <a:lnSpc>
                <a:spcPct val="150000"/>
              </a:lnSpc>
            </a:pPr>
            <a:r>
              <a:rPr lang="zh-CN" altLang="en-US" sz="2000" dirty="0">
                <a:latin typeface="+mn-ea"/>
                <a:cs typeface="Times New Roman" panose="02020603050405020304" pitchFamily="18" charset="0"/>
              </a:rPr>
              <a:t>    新加坡</a:t>
            </a:r>
            <a:r>
              <a:rPr lang="en-US" altLang="zh-CN" sz="2000" dirty="0" err="1">
                <a:latin typeface="+mn-ea"/>
                <a:cs typeface="Times New Roman" panose="02020603050405020304" pitchFamily="18" charset="0"/>
              </a:rPr>
              <a:t>Ang,K.K</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回顾了中风患者</a:t>
            </a:r>
            <a:r>
              <a:rPr lang="en-US" altLang="zh-CN" sz="2000" dirty="0">
                <a:latin typeface="+mn-ea"/>
                <a:cs typeface="Times New Roman" panose="02020603050405020304" pitchFamily="18" charset="0"/>
              </a:rPr>
              <a:t>MI-EEG</a:t>
            </a:r>
            <a:r>
              <a:rPr lang="zh-CN" altLang="en-US" sz="2000" dirty="0">
                <a:latin typeface="+mn-ea"/>
                <a:cs typeface="Times New Roman" panose="02020603050405020304" pitchFamily="18" charset="0"/>
              </a:rPr>
              <a:t>检测的算法策略发展，并提出一种既要适应不同被试个体，又要适应被试的脑电变化的适应性策略。</a:t>
            </a:r>
            <a:endParaRPr lang="en-US" altLang="zh-CN" sz="20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E1A7A9F8-AC9C-4230-BEA4-2635283FF0D0}"/>
              </a:ext>
            </a:extLst>
          </p:cNvPr>
          <p:cNvPicPr>
            <a:picLocks noChangeAspect="1"/>
          </p:cNvPicPr>
          <p:nvPr/>
        </p:nvPicPr>
        <p:blipFill>
          <a:blip r:embed="rId2"/>
          <a:stretch>
            <a:fillRect/>
          </a:stretch>
        </p:blipFill>
        <p:spPr>
          <a:xfrm>
            <a:off x="6685144" y="1649463"/>
            <a:ext cx="5061666" cy="1502535"/>
          </a:xfrm>
          <a:prstGeom prst="rect">
            <a:avLst/>
          </a:prstGeom>
        </p:spPr>
      </p:pic>
      <p:pic>
        <p:nvPicPr>
          <p:cNvPr id="3" name="图片 2">
            <a:extLst>
              <a:ext uri="{FF2B5EF4-FFF2-40B4-BE49-F238E27FC236}">
                <a16:creationId xmlns:a16="http://schemas.microsoft.com/office/drawing/2014/main" id="{238C4472-BC7D-4621-814A-DDA07FFCC01B}"/>
              </a:ext>
            </a:extLst>
          </p:cNvPr>
          <p:cNvPicPr>
            <a:picLocks noChangeAspect="1"/>
          </p:cNvPicPr>
          <p:nvPr/>
        </p:nvPicPr>
        <p:blipFill>
          <a:blip r:embed="rId3"/>
          <a:stretch>
            <a:fillRect/>
          </a:stretch>
        </p:blipFill>
        <p:spPr>
          <a:xfrm>
            <a:off x="6680286" y="3566173"/>
            <a:ext cx="5105314" cy="2557104"/>
          </a:xfrm>
          <a:prstGeom prst="rect">
            <a:avLst/>
          </a:prstGeom>
        </p:spPr>
      </p:pic>
      <p:pic>
        <p:nvPicPr>
          <p:cNvPr id="4" name="图片 3">
            <a:extLst>
              <a:ext uri="{FF2B5EF4-FFF2-40B4-BE49-F238E27FC236}">
                <a16:creationId xmlns:a16="http://schemas.microsoft.com/office/drawing/2014/main" id="{B04D2DFB-0C5F-4EB5-944D-18A2DEC5806F}"/>
              </a:ext>
            </a:extLst>
          </p:cNvPr>
          <p:cNvPicPr>
            <a:picLocks noChangeAspect="1"/>
          </p:cNvPicPr>
          <p:nvPr/>
        </p:nvPicPr>
        <p:blipFill>
          <a:blip r:embed="rId4"/>
          <a:stretch>
            <a:fillRect/>
          </a:stretch>
        </p:blipFill>
        <p:spPr>
          <a:xfrm>
            <a:off x="1078876" y="3614341"/>
            <a:ext cx="5061666" cy="2557105"/>
          </a:xfrm>
          <a:prstGeom prst="rect">
            <a:avLst/>
          </a:prstGeom>
        </p:spPr>
      </p:pic>
      <p:sp>
        <p:nvSpPr>
          <p:cNvPr id="5" name="矩形 4">
            <a:extLst>
              <a:ext uri="{FF2B5EF4-FFF2-40B4-BE49-F238E27FC236}">
                <a16:creationId xmlns:a16="http://schemas.microsoft.com/office/drawing/2014/main" id="{F27B486C-C8E0-40C4-800F-86F2FAD3C38B}"/>
              </a:ext>
            </a:extLst>
          </p:cNvPr>
          <p:cNvSpPr/>
          <p:nvPr/>
        </p:nvSpPr>
        <p:spPr>
          <a:xfrm>
            <a:off x="2449148" y="6171445"/>
            <a:ext cx="2321121"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Adaptive strategy</a:t>
            </a:r>
            <a:r>
              <a:rPr lang="en-US" altLang="zh-CN" dirty="0"/>
              <a:t> </a:t>
            </a:r>
            <a:endParaRPr lang="zh-CN" altLang="en-US" dirty="0"/>
          </a:p>
        </p:txBody>
      </p:sp>
      <p:sp>
        <p:nvSpPr>
          <p:cNvPr id="8" name="矩形 7">
            <a:extLst>
              <a:ext uri="{FF2B5EF4-FFF2-40B4-BE49-F238E27FC236}">
                <a16:creationId xmlns:a16="http://schemas.microsoft.com/office/drawing/2014/main" id="{EF71F2C5-08B5-4971-94DB-83C51188B73F}"/>
              </a:ext>
            </a:extLst>
          </p:cNvPr>
          <p:cNvSpPr/>
          <p:nvPr/>
        </p:nvSpPr>
        <p:spPr>
          <a:xfrm>
            <a:off x="7708943" y="6163218"/>
            <a:ext cx="3004352"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Machine learning strategy </a:t>
            </a:r>
            <a:endParaRPr lang="zh-CN" altLang="en-US" dirty="0"/>
          </a:p>
        </p:txBody>
      </p:sp>
      <p:sp>
        <p:nvSpPr>
          <p:cNvPr id="9" name="矩形 8">
            <a:extLst>
              <a:ext uri="{FF2B5EF4-FFF2-40B4-BE49-F238E27FC236}">
                <a16:creationId xmlns:a16="http://schemas.microsoft.com/office/drawing/2014/main" id="{ABA9AA33-F0D5-4189-BC08-566455ABFDB5}"/>
              </a:ext>
            </a:extLst>
          </p:cNvPr>
          <p:cNvSpPr/>
          <p:nvPr/>
        </p:nvSpPr>
        <p:spPr>
          <a:xfrm>
            <a:off x="7482637" y="3155680"/>
            <a:ext cx="3466680"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Operant conditioning strategy</a:t>
            </a:r>
            <a:r>
              <a:rPr lang="en-US" altLang="zh-CN" dirty="0"/>
              <a:t> </a:t>
            </a:r>
            <a:endParaRPr lang="zh-CN" altLang="en-US" dirty="0"/>
          </a:p>
        </p:txBody>
      </p:sp>
      <p:sp>
        <p:nvSpPr>
          <p:cNvPr id="10" name="箭头: 下 9">
            <a:extLst>
              <a:ext uri="{FF2B5EF4-FFF2-40B4-BE49-F238E27FC236}">
                <a16:creationId xmlns:a16="http://schemas.microsoft.com/office/drawing/2014/main" id="{DF12134A-DDCA-4A65-8DFC-61196D0C6EA2}"/>
              </a:ext>
            </a:extLst>
          </p:cNvPr>
          <p:cNvSpPr/>
          <p:nvPr/>
        </p:nvSpPr>
        <p:spPr>
          <a:xfrm>
            <a:off x="6960008" y="3187931"/>
            <a:ext cx="318780" cy="319674"/>
          </a:xfrm>
          <a:prstGeom prst="downArrow">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394AD32E-1801-4A86-81A9-3B884F0B1BA4}"/>
              </a:ext>
            </a:extLst>
          </p:cNvPr>
          <p:cNvSpPr/>
          <p:nvPr/>
        </p:nvSpPr>
        <p:spPr>
          <a:xfrm rot="5400000">
            <a:off x="6225747" y="5834461"/>
            <a:ext cx="369333" cy="304635"/>
          </a:xfrm>
          <a:prstGeom prst="downArrow">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2435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算法策略</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671989" y="1280458"/>
            <a:ext cx="5586107" cy="1938992"/>
          </a:xfrm>
          <a:prstGeom prst="rect">
            <a:avLst/>
          </a:prstGeom>
        </p:spPr>
        <p:txBody>
          <a:bodyPr wrap="square">
            <a:spAutoFit/>
          </a:bodyPr>
          <a:lstStyle/>
          <a:p>
            <a:pPr>
              <a:lnSpc>
                <a:spcPct val="150000"/>
              </a:lnSpc>
            </a:pPr>
            <a:r>
              <a:rPr lang="zh-CN" altLang="en-US" sz="2000" dirty="0">
                <a:solidFill>
                  <a:srgbClr val="4C76A2"/>
                </a:solidFill>
                <a:latin typeface="+mn-ea"/>
                <a:cs typeface="Times New Roman" panose="02020603050405020304" pitchFamily="18" charset="0"/>
              </a:rPr>
              <a:t>模型策略</a:t>
            </a:r>
            <a:endParaRPr lang="en-US" altLang="zh-CN" sz="2000" dirty="0">
              <a:latin typeface="+mn-ea"/>
              <a:cs typeface="Times New Roman" panose="02020603050405020304" pitchFamily="18" charset="0"/>
            </a:endParaRPr>
          </a:p>
          <a:p>
            <a:pPr>
              <a:lnSpc>
                <a:spcPct val="150000"/>
              </a:lnSpc>
            </a:pPr>
            <a:r>
              <a:rPr lang="zh-CN" altLang="en-US" sz="2000" dirty="0">
                <a:latin typeface="+mn-ea"/>
                <a:cs typeface="Times New Roman" panose="02020603050405020304" pitchFamily="18" charset="0"/>
              </a:rPr>
              <a:t>    新加坡</a:t>
            </a:r>
            <a:r>
              <a:rPr lang="en-US" altLang="zh-CN" sz="2000" dirty="0" err="1">
                <a:latin typeface="+mn-ea"/>
                <a:cs typeface="Times New Roman" panose="02020603050405020304" pitchFamily="18" charset="0"/>
              </a:rPr>
              <a:t>Ang,K.K</a:t>
            </a:r>
            <a:r>
              <a:rPr lang="en-US" altLang="zh-CN" sz="2000" dirty="0">
                <a:latin typeface="+mn-ea"/>
                <a:cs typeface="Times New Roman" panose="02020603050405020304" pitchFamily="18" charset="0"/>
              </a:rPr>
              <a:t>.</a:t>
            </a:r>
            <a:r>
              <a:rPr lang="zh-CN" altLang="en-US" sz="2000" dirty="0">
                <a:latin typeface="+mn-ea"/>
                <a:cs typeface="Times New Roman" panose="02020603050405020304" pitchFamily="18" charset="0"/>
              </a:rPr>
              <a:t>回顾了中风患者</a:t>
            </a:r>
            <a:r>
              <a:rPr lang="en-US" altLang="zh-CN" sz="2000" dirty="0">
                <a:latin typeface="+mn-ea"/>
                <a:cs typeface="Times New Roman" panose="02020603050405020304" pitchFamily="18" charset="0"/>
              </a:rPr>
              <a:t>MI-EEG</a:t>
            </a:r>
            <a:r>
              <a:rPr lang="zh-CN" altLang="en-US" sz="2000" dirty="0">
                <a:latin typeface="+mn-ea"/>
                <a:cs typeface="Times New Roman" panose="02020603050405020304" pitchFamily="18" charset="0"/>
              </a:rPr>
              <a:t>检测的算法策略发展，并提出一种既要适应不同被试个体，又要适应被试的脑电变化的适应性策略。</a:t>
            </a:r>
            <a:endParaRPr lang="en-US" altLang="zh-CN" sz="20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E1A7A9F8-AC9C-4230-BEA4-2635283FF0D0}"/>
              </a:ext>
            </a:extLst>
          </p:cNvPr>
          <p:cNvPicPr>
            <a:picLocks noChangeAspect="1"/>
          </p:cNvPicPr>
          <p:nvPr/>
        </p:nvPicPr>
        <p:blipFill>
          <a:blip r:embed="rId2"/>
          <a:stretch>
            <a:fillRect/>
          </a:stretch>
        </p:blipFill>
        <p:spPr>
          <a:xfrm>
            <a:off x="6685144" y="1649463"/>
            <a:ext cx="5061666" cy="1502535"/>
          </a:xfrm>
          <a:prstGeom prst="rect">
            <a:avLst/>
          </a:prstGeom>
        </p:spPr>
      </p:pic>
      <p:pic>
        <p:nvPicPr>
          <p:cNvPr id="3" name="图片 2">
            <a:extLst>
              <a:ext uri="{FF2B5EF4-FFF2-40B4-BE49-F238E27FC236}">
                <a16:creationId xmlns:a16="http://schemas.microsoft.com/office/drawing/2014/main" id="{238C4472-BC7D-4621-814A-DDA07FFCC01B}"/>
              </a:ext>
            </a:extLst>
          </p:cNvPr>
          <p:cNvPicPr>
            <a:picLocks noChangeAspect="1"/>
          </p:cNvPicPr>
          <p:nvPr/>
        </p:nvPicPr>
        <p:blipFill>
          <a:blip r:embed="rId3"/>
          <a:stretch>
            <a:fillRect/>
          </a:stretch>
        </p:blipFill>
        <p:spPr>
          <a:xfrm>
            <a:off x="6680286" y="3566173"/>
            <a:ext cx="5105314" cy="2557104"/>
          </a:xfrm>
          <a:prstGeom prst="rect">
            <a:avLst/>
          </a:prstGeom>
        </p:spPr>
      </p:pic>
      <p:pic>
        <p:nvPicPr>
          <p:cNvPr id="4" name="图片 3">
            <a:extLst>
              <a:ext uri="{FF2B5EF4-FFF2-40B4-BE49-F238E27FC236}">
                <a16:creationId xmlns:a16="http://schemas.microsoft.com/office/drawing/2014/main" id="{B04D2DFB-0C5F-4EB5-944D-18A2DEC5806F}"/>
              </a:ext>
            </a:extLst>
          </p:cNvPr>
          <p:cNvPicPr>
            <a:picLocks noChangeAspect="1"/>
          </p:cNvPicPr>
          <p:nvPr/>
        </p:nvPicPr>
        <p:blipFill>
          <a:blip r:embed="rId4"/>
          <a:stretch>
            <a:fillRect/>
          </a:stretch>
        </p:blipFill>
        <p:spPr>
          <a:xfrm>
            <a:off x="1078876" y="3614341"/>
            <a:ext cx="5061666" cy="2557105"/>
          </a:xfrm>
          <a:prstGeom prst="rect">
            <a:avLst/>
          </a:prstGeom>
        </p:spPr>
      </p:pic>
      <p:sp>
        <p:nvSpPr>
          <p:cNvPr id="5" name="矩形 4">
            <a:extLst>
              <a:ext uri="{FF2B5EF4-FFF2-40B4-BE49-F238E27FC236}">
                <a16:creationId xmlns:a16="http://schemas.microsoft.com/office/drawing/2014/main" id="{F27B486C-C8E0-40C4-800F-86F2FAD3C38B}"/>
              </a:ext>
            </a:extLst>
          </p:cNvPr>
          <p:cNvSpPr/>
          <p:nvPr/>
        </p:nvSpPr>
        <p:spPr>
          <a:xfrm>
            <a:off x="2449148" y="6171445"/>
            <a:ext cx="2321121"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Adaptive strategy</a:t>
            </a:r>
            <a:r>
              <a:rPr lang="en-US" altLang="zh-CN" dirty="0"/>
              <a:t> </a:t>
            </a:r>
            <a:endParaRPr lang="zh-CN" altLang="en-US" dirty="0"/>
          </a:p>
        </p:txBody>
      </p:sp>
      <p:sp>
        <p:nvSpPr>
          <p:cNvPr id="8" name="矩形 7">
            <a:extLst>
              <a:ext uri="{FF2B5EF4-FFF2-40B4-BE49-F238E27FC236}">
                <a16:creationId xmlns:a16="http://schemas.microsoft.com/office/drawing/2014/main" id="{EF71F2C5-08B5-4971-94DB-83C51188B73F}"/>
              </a:ext>
            </a:extLst>
          </p:cNvPr>
          <p:cNvSpPr/>
          <p:nvPr/>
        </p:nvSpPr>
        <p:spPr>
          <a:xfrm>
            <a:off x="7708943" y="6163218"/>
            <a:ext cx="3004352"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Machine learning strategy </a:t>
            </a:r>
            <a:endParaRPr lang="zh-CN" altLang="en-US" dirty="0"/>
          </a:p>
        </p:txBody>
      </p:sp>
      <p:sp>
        <p:nvSpPr>
          <p:cNvPr id="9" name="矩形 8">
            <a:extLst>
              <a:ext uri="{FF2B5EF4-FFF2-40B4-BE49-F238E27FC236}">
                <a16:creationId xmlns:a16="http://schemas.microsoft.com/office/drawing/2014/main" id="{ABA9AA33-F0D5-4189-BC08-566455ABFDB5}"/>
              </a:ext>
            </a:extLst>
          </p:cNvPr>
          <p:cNvSpPr/>
          <p:nvPr/>
        </p:nvSpPr>
        <p:spPr>
          <a:xfrm>
            <a:off x="7482637" y="3155680"/>
            <a:ext cx="3466680" cy="369332"/>
          </a:xfrm>
          <a:prstGeom prst="rect">
            <a:avLst/>
          </a:prstGeom>
        </p:spPr>
        <p:txBody>
          <a:bodyPr wrap="square">
            <a:spAutoFit/>
          </a:bodyPr>
          <a:lstStyle/>
          <a:p>
            <a:pPr algn="ctr"/>
            <a:r>
              <a:rPr lang="en-US" altLang="zh-CN" dirty="0">
                <a:solidFill>
                  <a:srgbClr val="000000"/>
                </a:solidFill>
                <a:latin typeface="Helvetica" panose="020B0604020202020204" pitchFamily="34" charset="0"/>
              </a:rPr>
              <a:t>Operant conditioning strategy</a:t>
            </a:r>
            <a:r>
              <a:rPr lang="en-US" altLang="zh-CN" dirty="0"/>
              <a:t> </a:t>
            </a:r>
            <a:endParaRPr lang="zh-CN" altLang="en-US" dirty="0"/>
          </a:p>
        </p:txBody>
      </p:sp>
      <p:sp>
        <p:nvSpPr>
          <p:cNvPr id="10" name="箭头: 下 9">
            <a:extLst>
              <a:ext uri="{FF2B5EF4-FFF2-40B4-BE49-F238E27FC236}">
                <a16:creationId xmlns:a16="http://schemas.microsoft.com/office/drawing/2014/main" id="{DF12134A-DDCA-4A65-8DFC-61196D0C6EA2}"/>
              </a:ext>
            </a:extLst>
          </p:cNvPr>
          <p:cNvSpPr/>
          <p:nvPr/>
        </p:nvSpPr>
        <p:spPr>
          <a:xfrm>
            <a:off x="6960008" y="3187931"/>
            <a:ext cx="318780" cy="319674"/>
          </a:xfrm>
          <a:prstGeom prst="downArrow">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 11">
            <a:extLst>
              <a:ext uri="{FF2B5EF4-FFF2-40B4-BE49-F238E27FC236}">
                <a16:creationId xmlns:a16="http://schemas.microsoft.com/office/drawing/2014/main" id="{394AD32E-1801-4A86-81A9-3B884F0B1BA4}"/>
              </a:ext>
            </a:extLst>
          </p:cNvPr>
          <p:cNvSpPr/>
          <p:nvPr/>
        </p:nvSpPr>
        <p:spPr>
          <a:xfrm rot="5400000">
            <a:off x="6225747" y="5834461"/>
            <a:ext cx="369333" cy="304635"/>
          </a:xfrm>
          <a:prstGeom prst="downArrow">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C1F61894-C567-4D7F-B4D9-8CAD7BD69D80}"/>
              </a:ext>
            </a:extLst>
          </p:cNvPr>
          <p:cNvPicPr>
            <a:picLocks noChangeAspect="1"/>
          </p:cNvPicPr>
          <p:nvPr/>
        </p:nvPicPr>
        <p:blipFill>
          <a:blip r:embed="rId5"/>
          <a:stretch>
            <a:fillRect/>
          </a:stretch>
        </p:blipFill>
        <p:spPr>
          <a:xfrm>
            <a:off x="2191177" y="3187931"/>
            <a:ext cx="8978217" cy="3309489"/>
          </a:xfrm>
          <a:prstGeom prst="rect">
            <a:avLst/>
          </a:prstGeom>
        </p:spPr>
      </p:pic>
    </p:spTree>
    <p:extLst>
      <p:ext uri="{BB962C8B-B14F-4D97-AF65-F5344CB8AC3E}">
        <p14:creationId xmlns:p14="http://schemas.microsoft.com/office/powerpoint/2010/main" val="326242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1210588"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算法策略</a:t>
            </a:r>
            <a:endParaRPr lang="zh-CN" altLang="en-US" sz="2000" dirty="0">
              <a:solidFill>
                <a:srgbClr val="4B9CCB"/>
              </a:solidFill>
            </a:endParaRPr>
          </a:p>
        </p:txBody>
      </p:sp>
      <p:sp>
        <p:nvSpPr>
          <p:cNvPr id="11" name="矩形 10">
            <a:extLst>
              <a:ext uri="{FF2B5EF4-FFF2-40B4-BE49-F238E27FC236}">
                <a16:creationId xmlns:a16="http://schemas.microsoft.com/office/drawing/2014/main" id="{43A94393-8FBC-4037-ADA5-83E0824DE543}"/>
              </a:ext>
            </a:extLst>
          </p:cNvPr>
          <p:cNvSpPr/>
          <p:nvPr/>
        </p:nvSpPr>
        <p:spPr>
          <a:xfrm>
            <a:off x="1014663" y="1396712"/>
            <a:ext cx="10607842" cy="3713517"/>
          </a:xfrm>
          <a:prstGeom prst="rect">
            <a:avLst/>
          </a:prstGeom>
        </p:spPr>
        <p:txBody>
          <a:bodyPr wrap="square">
            <a:spAutoFit/>
          </a:bodyPr>
          <a:lstStyle/>
          <a:p>
            <a:pPr>
              <a:lnSpc>
                <a:spcPct val="150000"/>
              </a:lnSpc>
            </a:pPr>
            <a:r>
              <a:rPr lang="zh-CN" altLang="en-US" sz="2000" dirty="0">
                <a:solidFill>
                  <a:srgbClr val="4C76A2"/>
                </a:solidFill>
                <a:latin typeface="+mn-ea"/>
                <a:cs typeface="Times New Roman" panose="02020603050405020304" pitchFamily="18" charset="0"/>
              </a:rPr>
              <a:t>信号采集策略</a:t>
            </a:r>
            <a:endParaRPr lang="en-US" altLang="zh-CN" sz="2000" dirty="0">
              <a:solidFill>
                <a:srgbClr val="4C76A2"/>
              </a:solidFill>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zh-CN" sz="2000" dirty="0"/>
              <a:t>德国</a:t>
            </a:r>
            <a:r>
              <a:rPr lang="en-US" altLang="zh-CN" sz="2000" dirty="0" err="1"/>
              <a:t>Antelis</a:t>
            </a:r>
            <a:r>
              <a:rPr lang="en-US" altLang="zh-CN" sz="2000" dirty="0"/>
              <a:t>, J. M.</a:t>
            </a:r>
            <a:r>
              <a:rPr lang="zh-CN" altLang="zh-CN" sz="2000" dirty="0"/>
              <a:t>等人的研究证明利用健侧运动皮层的</a:t>
            </a:r>
            <a:r>
              <a:rPr lang="en-US" altLang="zh-CN" sz="2000" dirty="0"/>
              <a:t>EEG</a:t>
            </a:r>
            <a:r>
              <a:rPr lang="zh-CN" altLang="zh-CN" sz="2000" dirty="0"/>
              <a:t>解码慢性中风患者上肢运动意图是可行的。</a:t>
            </a:r>
            <a:endParaRPr lang="en-US" altLang="zh-CN" sz="2000" dirty="0">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由于</a:t>
            </a:r>
            <a:r>
              <a:rPr lang="en-US" altLang="zh-CN" sz="2000" dirty="0">
                <a:latin typeface="+mn-ea"/>
                <a:cs typeface="Times New Roman" panose="02020603050405020304" pitchFamily="18" charset="0"/>
              </a:rPr>
              <a:t>EEG-BCI</a:t>
            </a:r>
            <a:r>
              <a:rPr lang="zh-CN" altLang="en-US" sz="2000" dirty="0">
                <a:latin typeface="+mn-ea"/>
                <a:cs typeface="Times New Roman" panose="02020603050405020304" pitchFamily="18" charset="0"/>
              </a:rPr>
              <a:t>康复数据集的采集和训练过程既耗时又费力，加拿大的</a:t>
            </a:r>
            <a:r>
              <a:rPr lang="en-US" altLang="zh-CN" sz="2000" dirty="0">
                <a:latin typeface="+mn-ea"/>
                <a:cs typeface="Times New Roman" panose="02020603050405020304" pitchFamily="18" charset="0"/>
              </a:rPr>
              <a:t>Zhang, X.</a:t>
            </a:r>
            <a:r>
              <a:rPr lang="zh-CN" altLang="en-US" sz="2000" dirty="0">
                <a:latin typeface="+mn-ea"/>
                <a:cs typeface="Times New Roman" panose="02020603050405020304" pitchFamily="18" charset="0"/>
              </a:rPr>
              <a:t>等人研究了运动想象模型的多功能性，希望能用一些标准化的动作模型来分类一般化的生活场景下的动作，譬如以肘的屈伸模型来识别打开抽屉等动作。</a:t>
            </a:r>
            <a:endParaRPr lang="en-US" altLang="zh-CN" sz="2000" dirty="0">
              <a:latin typeface="+mn-ea"/>
              <a:cs typeface="Times New Roman" panose="02020603050405020304" pitchFamily="18" charset="0"/>
            </a:endParaRPr>
          </a:p>
          <a:p>
            <a:pPr>
              <a:lnSpc>
                <a:spcPct val="150000"/>
              </a:lnSpc>
            </a:pPr>
            <a:r>
              <a:rPr lang="en-US" altLang="zh-CN" sz="2000" dirty="0">
                <a:latin typeface="+mn-ea"/>
                <a:cs typeface="Times New Roman" panose="02020603050405020304" pitchFamily="18" charset="0"/>
              </a:rPr>
              <a:t>    </a:t>
            </a:r>
            <a:r>
              <a:rPr lang="zh-CN" altLang="en-US" sz="2000" dirty="0">
                <a:latin typeface="+mn-ea"/>
                <a:cs typeface="Times New Roman" panose="02020603050405020304" pitchFamily="18" charset="0"/>
              </a:rPr>
              <a:t>南昌大学</a:t>
            </a:r>
            <a:r>
              <a:rPr lang="en-US" altLang="zh-CN" sz="2000" dirty="0" err="1">
                <a:latin typeface="+mn-ea"/>
                <a:cs typeface="Times New Roman" panose="02020603050405020304" pitchFamily="18" charset="0"/>
              </a:rPr>
              <a:t>Shengfa</a:t>
            </a:r>
            <a:r>
              <a:rPr lang="en-US" altLang="zh-CN" sz="2000" dirty="0">
                <a:latin typeface="+mn-ea"/>
                <a:cs typeface="Times New Roman" panose="02020603050405020304" pitchFamily="18" charset="0"/>
              </a:rPr>
              <a:t> Dai</a:t>
            </a:r>
            <a:r>
              <a:rPr lang="zh-CN" altLang="en-US" sz="2000" dirty="0">
                <a:latin typeface="+mn-ea"/>
                <a:cs typeface="Times New Roman" panose="02020603050405020304" pitchFamily="18" charset="0"/>
              </a:rPr>
              <a:t>等人利用回溯搜索优化算法在</a:t>
            </a:r>
            <a:r>
              <a:rPr lang="en-US" altLang="zh-CN" sz="2000" dirty="0">
                <a:latin typeface="+mn-ea"/>
                <a:cs typeface="Times New Roman" panose="02020603050405020304" pitchFamily="18" charset="0"/>
              </a:rPr>
              <a:t>MI-BCI</a:t>
            </a:r>
            <a:r>
              <a:rPr lang="zh-CN" altLang="en-US" sz="2000" dirty="0">
                <a:latin typeface="+mn-ea"/>
                <a:cs typeface="Times New Roman" panose="02020603050405020304" pitchFamily="18" charset="0"/>
              </a:rPr>
              <a:t>实验中选择了最优的电极通道子集。</a:t>
            </a:r>
            <a:endParaRPr lang="en-US" altLang="zh-CN" sz="2000" dirty="0">
              <a:latin typeface="+mn-ea"/>
              <a:cs typeface="Times New Roman" panose="02020603050405020304" pitchFamily="18" charset="0"/>
            </a:endParaRPr>
          </a:p>
        </p:txBody>
      </p:sp>
    </p:spTree>
    <p:extLst>
      <p:ext uri="{BB962C8B-B14F-4D97-AF65-F5344CB8AC3E}">
        <p14:creationId xmlns:p14="http://schemas.microsoft.com/office/powerpoint/2010/main" val="3452188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0D8BC53-9C48-4016-9FC9-98BC022E083B}"/>
              </a:ext>
            </a:extLst>
          </p:cNvPr>
          <p:cNvSpPr>
            <a:spLocks noGrp="1"/>
          </p:cNvSpPr>
          <p:nvPr>
            <p:ph idx="1"/>
          </p:nvPr>
        </p:nvSpPr>
        <p:spPr>
          <a:xfrm>
            <a:off x="561975" y="1234280"/>
            <a:ext cx="11068050" cy="4880769"/>
          </a:xfrm>
        </p:spPr>
        <p:txBody>
          <a:bodyPr>
            <a:normAutofit/>
          </a:bodyPr>
          <a:lstStyle/>
          <a:p>
            <a:pPr>
              <a:lnSpc>
                <a:spcPts val="3300"/>
              </a:lnSpc>
              <a:buClr>
                <a:srgbClr val="4C76A2"/>
              </a:buClr>
            </a:pPr>
            <a:r>
              <a:rPr lang="en-US" altLang="zh-CN" sz="2000" dirty="0"/>
              <a:t>BCI</a:t>
            </a:r>
            <a:r>
              <a:rPr lang="zh-CN" altLang="en-US" sz="2000" dirty="0"/>
              <a:t>与</a:t>
            </a:r>
            <a:r>
              <a:rPr lang="en-US" altLang="zh-CN" sz="2000" dirty="0"/>
              <a:t>MI</a:t>
            </a:r>
            <a:r>
              <a:rPr lang="zh-CN" altLang="en-US" sz="2000" dirty="0"/>
              <a:t>结合比单独</a:t>
            </a:r>
            <a:r>
              <a:rPr lang="en-US" altLang="zh-CN" sz="2000" dirty="0"/>
              <a:t>MI</a:t>
            </a:r>
            <a:r>
              <a:rPr lang="zh-CN" altLang="en-US" sz="2000" dirty="0"/>
              <a:t>疗法更有益于功能恢复。</a:t>
            </a:r>
            <a:r>
              <a:rPr lang="en-US" altLang="zh-CN" sz="2000" dirty="0"/>
              <a:t>BCI</a:t>
            </a:r>
            <a:r>
              <a:rPr lang="zh-CN" altLang="en-US" sz="2000" dirty="0"/>
              <a:t>系统结合外部设备能够实现高强度的康复训练，为患者提供实时有效的反馈，促进大脑区域和肌肉之间的功能连接，达到更好的“神经生理学条件”。</a:t>
            </a:r>
            <a:endParaRPr lang="en-US" altLang="zh-CN" sz="2000" dirty="0"/>
          </a:p>
          <a:p>
            <a:pPr>
              <a:lnSpc>
                <a:spcPts val="3300"/>
              </a:lnSpc>
              <a:buClr>
                <a:srgbClr val="4C76A2"/>
              </a:buClr>
            </a:pPr>
            <a:r>
              <a:rPr lang="zh-CN" altLang="en-US" sz="2000" dirty="0"/>
              <a:t>想象内容、提示与反馈类型较为多样，缺乏更多的实验来说明任务类型对</a:t>
            </a:r>
            <a:r>
              <a:rPr lang="en-US" altLang="zh-CN" sz="2000" dirty="0"/>
              <a:t>BCI</a:t>
            </a:r>
            <a:r>
              <a:rPr lang="zh-CN" altLang="en-US" sz="2000" dirty="0"/>
              <a:t>干预的效果影响。</a:t>
            </a:r>
            <a:endParaRPr lang="en-US" altLang="zh-CN" sz="2000" dirty="0"/>
          </a:p>
          <a:p>
            <a:pPr>
              <a:lnSpc>
                <a:spcPts val="3300"/>
              </a:lnSpc>
              <a:buClr>
                <a:srgbClr val="4C76A2"/>
              </a:buClr>
            </a:pPr>
            <a:r>
              <a:rPr lang="zh-CN" altLang="en-US" sz="2000" dirty="0"/>
              <a:t>干预措施应当适合患侧区残留神经元，使之可以重分配之前的功能或新功能。（例如</a:t>
            </a:r>
            <a:r>
              <a:rPr lang="en-US" altLang="zh-CN" sz="2000" dirty="0"/>
              <a:t>EEG</a:t>
            </a:r>
            <a:r>
              <a:rPr lang="zh-CN" altLang="en-US" sz="2000" dirty="0"/>
              <a:t>采于大脑半球单侧还是双侧的问题）</a:t>
            </a:r>
            <a:endParaRPr lang="en-US" altLang="zh-CN" sz="2000" dirty="0"/>
          </a:p>
          <a:p>
            <a:pPr>
              <a:lnSpc>
                <a:spcPts val="3300"/>
              </a:lnSpc>
              <a:buClr>
                <a:srgbClr val="4C76A2"/>
              </a:buClr>
            </a:pPr>
            <a:r>
              <a:rPr lang="zh-CN" altLang="en-US" sz="2000" dirty="0"/>
              <a:t>缺乏更多的</a:t>
            </a:r>
            <a:r>
              <a:rPr lang="en-US" altLang="zh-CN" sz="2000" dirty="0"/>
              <a:t>BCI</a:t>
            </a:r>
            <a:r>
              <a:rPr lang="zh-CN" altLang="en-US" sz="2000" dirty="0"/>
              <a:t>干预后跟进评估和神经成像来说明</a:t>
            </a:r>
            <a:r>
              <a:rPr lang="en-US" altLang="zh-CN" sz="2000" dirty="0"/>
              <a:t>BCI</a:t>
            </a:r>
            <a:r>
              <a:rPr lang="zh-CN" altLang="en-US" sz="2000" dirty="0"/>
              <a:t>干预具有长期效益。</a:t>
            </a:r>
            <a:endParaRPr lang="en-US" altLang="zh-CN" sz="2000" dirty="0"/>
          </a:p>
          <a:p>
            <a:pPr>
              <a:lnSpc>
                <a:spcPts val="3300"/>
              </a:lnSpc>
              <a:buClr>
                <a:srgbClr val="4C76A2"/>
              </a:buClr>
            </a:pPr>
            <a:r>
              <a:rPr lang="zh-CN" altLang="en-US" sz="2000" dirty="0"/>
              <a:t>需要更多研究来说明受损的位置和类型对神经重组和康复的影响（缺血性</a:t>
            </a:r>
            <a:r>
              <a:rPr lang="en-US" altLang="zh-CN" sz="2000" dirty="0"/>
              <a:t>vs</a:t>
            </a:r>
            <a:r>
              <a:rPr lang="zh-CN" altLang="en-US" sz="2000" dirty="0"/>
              <a:t>出血性、皮质</a:t>
            </a:r>
            <a:r>
              <a:rPr lang="en-US" altLang="zh-CN" sz="2000" dirty="0"/>
              <a:t>vs</a:t>
            </a:r>
            <a:r>
              <a:rPr lang="zh-CN" altLang="en-US" sz="2000" dirty="0"/>
              <a:t>皮质下）。由于缺血性患者占比较大且研究较少，应当增加这方面的实验数据。</a:t>
            </a:r>
          </a:p>
          <a:p>
            <a:pPr>
              <a:lnSpc>
                <a:spcPts val="3300"/>
              </a:lnSpc>
              <a:buClr>
                <a:srgbClr val="4C76A2"/>
              </a:buClr>
            </a:pPr>
            <a:endParaRPr lang="zh-CN" altLang="en-US" sz="2000" dirty="0"/>
          </a:p>
        </p:txBody>
      </p:sp>
      <p:sp>
        <p:nvSpPr>
          <p:cNvPr id="5" name="矩形 4">
            <a:extLst>
              <a:ext uri="{FF2B5EF4-FFF2-40B4-BE49-F238E27FC236}">
                <a16:creationId xmlns:a16="http://schemas.microsoft.com/office/drawing/2014/main" id="{821847F2-62C7-446A-91AF-B7EFB7B0EC15}"/>
              </a:ext>
            </a:extLst>
          </p:cNvPr>
          <p:cNvSpPr/>
          <p:nvPr/>
        </p:nvSpPr>
        <p:spPr>
          <a:xfrm>
            <a:off x="0" y="288000"/>
            <a:ext cx="3676562" cy="529778"/>
          </a:xfrm>
          <a:prstGeom prst="rect">
            <a:avLst/>
          </a:prstGeom>
          <a:solidFill>
            <a:srgbClr val="5A538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4   </a:t>
            </a:r>
            <a:r>
              <a:rPr lang="zh-CN" altLang="en-US" sz="2000" dirty="0"/>
              <a:t>讨论</a:t>
            </a:r>
          </a:p>
        </p:txBody>
      </p:sp>
    </p:spTree>
    <p:extLst>
      <p:ext uri="{BB962C8B-B14F-4D97-AF65-F5344CB8AC3E}">
        <p14:creationId xmlns:p14="http://schemas.microsoft.com/office/powerpoint/2010/main" val="392324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DCCD8D-2AF0-43A5-A55F-10E7480D4742}"/>
              </a:ext>
            </a:extLst>
          </p:cNvPr>
          <p:cNvSpPr>
            <a:spLocks noGrp="1"/>
          </p:cNvSpPr>
          <p:nvPr>
            <p:ph type="title"/>
          </p:nvPr>
        </p:nvSpPr>
        <p:spPr>
          <a:xfrm>
            <a:off x="580302" y="2745826"/>
            <a:ext cx="3360848" cy="1325563"/>
          </a:xfrm>
        </p:spPr>
        <p:txBody>
          <a:bodyPr>
            <a:normAutofit/>
          </a:bodyPr>
          <a:lstStyle/>
          <a:p>
            <a:pPr algn="r">
              <a:lnSpc>
                <a:spcPts val="3800"/>
              </a:lnSpc>
            </a:pPr>
            <a:r>
              <a:rPr lang="zh-CN" altLang="en-US" dirty="0">
                <a:solidFill>
                  <a:schemeClr val="bg2">
                    <a:lumMod val="50000"/>
                  </a:schemeClr>
                </a:solidFill>
                <a:latin typeface="黑体" panose="02010609060101010101" pitchFamily="49" charset="-122"/>
                <a:ea typeface="黑体" panose="02010609060101010101" pitchFamily="49" charset="-122"/>
              </a:rPr>
              <a:t>目录</a:t>
            </a:r>
            <a:br>
              <a:rPr lang="en-US" altLang="zh-CN" dirty="0">
                <a:solidFill>
                  <a:schemeClr val="bg2">
                    <a:lumMod val="50000"/>
                  </a:schemeClr>
                </a:solidFill>
                <a:latin typeface="黑体" panose="02010609060101010101" pitchFamily="49" charset="-122"/>
                <a:ea typeface="黑体" panose="02010609060101010101" pitchFamily="49" charset="-122"/>
              </a:rPr>
            </a:br>
            <a:r>
              <a:rPr lang="en-US" altLang="zh-CN" sz="2200" dirty="0">
                <a:solidFill>
                  <a:schemeClr val="bg2">
                    <a:lumMod val="50000"/>
                  </a:schemeClr>
                </a:solidFill>
                <a:latin typeface="Arial Black" panose="020B0A04020102020204" pitchFamily="34" charset="0"/>
                <a:ea typeface="黑体" panose="02010609060101010101" pitchFamily="49" charset="-122"/>
              </a:rPr>
              <a:t>CONTENTS</a:t>
            </a:r>
            <a:endParaRPr lang="zh-CN" altLang="en-US" dirty="0">
              <a:solidFill>
                <a:schemeClr val="bg2">
                  <a:lumMod val="50000"/>
                </a:schemeClr>
              </a:solidFill>
              <a:latin typeface="Arial Black" panose="020B0A04020102020204" pitchFamily="34" charset="0"/>
              <a:ea typeface="黑体" panose="02010609060101010101" pitchFamily="49" charset="-122"/>
            </a:endParaRPr>
          </a:p>
        </p:txBody>
      </p:sp>
      <p:grpSp>
        <p:nvGrpSpPr>
          <p:cNvPr id="10" name="组合 9">
            <a:extLst>
              <a:ext uri="{FF2B5EF4-FFF2-40B4-BE49-F238E27FC236}">
                <a16:creationId xmlns:a16="http://schemas.microsoft.com/office/drawing/2014/main" id="{2C8940EE-247B-41F4-9DD2-3525CDD46497}"/>
              </a:ext>
            </a:extLst>
          </p:cNvPr>
          <p:cNvGrpSpPr/>
          <p:nvPr/>
        </p:nvGrpSpPr>
        <p:grpSpPr>
          <a:xfrm>
            <a:off x="2021324" y="2768762"/>
            <a:ext cx="1919826" cy="1325563"/>
            <a:chOff x="1506071" y="1335741"/>
            <a:chExt cx="9484659" cy="2805953"/>
          </a:xfrm>
        </p:grpSpPr>
        <p:cxnSp>
          <p:nvCxnSpPr>
            <p:cNvPr id="11" name="直接连接符 10">
              <a:extLst>
                <a:ext uri="{FF2B5EF4-FFF2-40B4-BE49-F238E27FC236}">
                  <a16:creationId xmlns:a16="http://schemas.microsoft.com/office/drawing/2014/main" id="{DEC713E2-470D-4131-86A8-EFDD175EBC98}"/>
                </a:ext>
              </a:extLst>
            </p:cNvPr>
            <p:cNvCxnSpPr>
              <a:cxnSpLocks/>
            </p:cNvCxnSpPr>
            <p:nvPr/>
          </p:nvCxnSpPr>
          <p:spPr>
            <a:xfrm>
              <a:off x="1506071" y="1335741"/>
              <a:ext cx="1013012"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B60BBA17-07BC-4883-8C5D-B63F104B305E}"/>
                </a:ext>
              </a:extLst>
            </p:cNvPr>
            <p:cNvCxnSpPr/>
            <p:nvPr/>
          </p:nvCxnSpPr>
          <p:spPr>
            <a:xfrm>
              <a:off x="1506071" y="1335741"/>
              <a:ext cx="0" cy="2805953"/>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5AF7FE58-6147-438A-9432-BFD6750C5B91}"/>
                </a:ext>
              </a:extLst>
            </p:cNvPr>
            <p:cNvCxnSpPr/>
            <p:nvPr/>
          </p:nvCxnSpPr>
          <p:spPr>
            <a:xfrm>
              <a:off x="1524000" y="4132729"/>
              <a:ext cx="945776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3E91C7D9-76CC-410B-BA61-D491EAC900A5}"/>
                </a:ext>
              </a:extLst>
            </p:cNvPr>
            <p:cNvCxnSpPr/>
            <p:nvPr/>
          </p:nvCxnSpPr>
          <p:spPr>
            <a:xfrm flipV="1">
              <a:off x="10990730" y="3343835"/>
              <a:ext cx="0" cy="797859"/>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BA0F96F7-7F32-456C-88F4-8D772CD3122C}"/>
              </a:ext>
            </a:extLst>
          </p:cNvPr>
          <p:cNvSpPr/>
          <p:nvPr/>
        </p:nvSpPr>
        <p:spPr>
          <a:xfrm>
            <a:off x="4676131" y="1458834"/>
            <a:ext cx="3676562" cy="529778"/>
          </a:xfrm>
          <a:prstGeom prst="rect">
            <a:avLst/>
          </a:prstGeom>
          <a:solidFill>
            <a:srgbClr val="4C76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1   </a:t>
            </a:r>
            <a:r>
              <a:rPr lang="zh-CN" altLang="en-US" sz="2000" dirty="0">
                <a:latin typeface="+mn-ea"/>
              </a:rPr>
              <a:t>中风康复技术背景</a:t>
            </a:r>
          </a:p>
        </p:txBody>
      </p:sp>
      <p:sp>
        <p:nvSpPr>
          <p:cNvPr id="16" name="矩形 15">
            <a:extLst>
              <a:ext uri="{FF2B5EF4-FFF2-40B4-BE49-F238E27FC236}">
                <a16:creationId xmlns:a16="http://schemas.microsoft.com/office/drawing/2014/main" id="{550E5AE2-0E0F-4564-B78D-2AD98B28F335}"/>
              </a:ext>
            </a:extLst>
          </p:cNvPr>
          <p:cNvSpPr/>
          <p:nvPr/>
        </p:nvSpPr>
        <p:spPr>
          <a:xfrm>
            <a:off x="4676131" y="2327659"/>
            <a:ext cx="3676562" cy="529778"/>
          </a:xfrm>
          <a:prstGeom prst="rect">
            <a:avLst/>
          </a:prstGeom>
          <a:solidFill>
            <a:srgbClr val="46CBC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2   </a:t>
            </a:r>
            <a:r>
              <a:rPr lang="zh-CN" altLang="en-US" sz="2000" dirty="0">
                <a:latin typeface="+mn-ea"/>
              </a:rPr>
              <a:t>运动想象疗法</a:t>
            </a:r>
          </a:p>
        </p:txBody>
      </p:sp>
      <p:sp>
        <p:nvSpPr>
          <p:cNvPr id="17" name="矩形 16">
            <a:extLst>
              <a:ext uri="{FF2B5EF4-FFF2-40B4-BE49-F238E27FC236}">
                <a16:creationId xmlns:a16="http://schemas.microsoft.com/office/drawing/2014/main" id="{993F0DA0-1447-460E-9BDF-9BBFBCA96DD5}"/>
              </a:ext>
            </a:extLst>
          </p:cNvPr>
          <p:cNvSpPr/>
          <p:nvPr/>
        </p:nvSpPr>
        <p:spPr>
          <a:xfrm>
            <a:off x="4676131" y="3299241"/>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18" name="矩形 17">
            <a:extLst>
              <a:ext uri="{FF2B5EF4-FFF2-40B4-BE49-F238E27FC236}">
                <a16:creationId xmlns:a16="http://schemas.microsoft.com/office/drawing/2014/main" id="{3635F4CE-F606-471A-9B56-0021D87E87AC}"/>
              </a:ext>
            </a:extLst>
          </p:cNvPr>
          <p:cNvSpPr/>
          <p:nvPr/>
        </p:nvSpPr>
        <p:spPr>
          <a:xfrm>
            <a:off x="4676131" y="4270823"/>
            <a:ext cx="3676562" cy="529778"/>
          </a:xfrm>
          <a:prstGeom prst="rect">
            <a:avLst/>
          </a:prstGeom>
          <a:solidFill>
            <a:srgbClr val="5A538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4   </a:t>
            </a:r>
            <a:r>
              <a:rPr lang="zh-CN" altLang="en-US" sz="2000" dirty="0"/>
              <a:t>讨论</a:t>
            </a:r>
          </a:p>
        </p:txBody>
      </p:sp>
      <p:cxnSp>
        <p:nvCxnSpPr>
          <p:cNvPr id="21" name="直接连接符 20">
            <a:extLst>
              <a:ext uri="{FF2B5EF4-FFF2-40B4-BE49-F238E27FC236}">
                <a16:creationId xmlns:a16="http://schemas.microsoft.com/office/drawing/2014/main" id="{5A1E8B34-47F2-4803-A10C-9ADDAEE5F059}"/>
              </a:ext>
            </a:extLst>
          </p:cNvPr>
          <p:cNvCxnSpPr>
            <a:cxnSpLocks/>
          </p:cNvCxnSpPr>
          <p:nvPr/>
        </p:nvCxnSpPr>
        <p:spPr>
          <a:xfrm>
            <a:off x="8352693" y="3569119"/>
            <a:ext cx="861646"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0562F36-0C75-40C6-B01E-9FA9ACA1D8F5}"/>
              </a:ext>
            </a:extLst>
          </p:cNvPr>
          <p:cNvCxnSpPr>
            <a:cxnSpLocks/>
          </p:cNvCxnSpPr>
          <p:nvPr/>
        </p:nvCxnSpPr>
        <p:spPr>
          <a:xfrm>
            <a:off x="8651631" y="4112370"/>
            <a:ext cx="562708"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4162A4C-F03A-412E-AEFA-818031277403}"/>
              </a:ext>
            </a:extLst>
          </p:cNvPr>
          <p:cNvCxnSpPr>
            <a:cxnSpLocks/>
          </p:cNvCxnSpPr>
          <p:nvPr/>
        </p:nvCxnSpPr>
        <p:spPr>
          <a:xfrm>
            <a:off x="8651631" y="3025867"/>
            <a:ext cx="562708"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F18A89D-77A9-4607-8E55-28F7DADA5F63}"/>
              </a:ext>
            </a:extLst>
          </p:cNvPr>
          <p:cNvCxnSpPr>
            <a:cxnSpLocks/>
          </p:cNvCxnSpPr>
          <p:nvPr/>
        </p:nvCxnSpPr>
        <p:spPr>
          <a:xfrm>
            <a:off x="8651631" y="1939363"/>
            <a:ext cx="562708"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C3C370C-88EE-4EB9-B2AB-ECABEBE18A7B}"/>
              </a:ext>
            </a:extLst>
          </p:cNvPr>
          <p:cNvCxnSpPr>
            <a:cxnSpLocks/>
          </p:cNvCxnSpPr>
          <p:nvPr/>
        </p:nvCxnSpPr>
        <p:spPr>
          <a:xfrm>
            <a:off x="8651631" y="2482615"/>
            <a:ext cx="562708" cy="0"/>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04824DF-CC85-4C37-9F5E-6CC9C1A345C8}"/>
              </a:ext>
            </a:extLst>
          </p:cNvPr>
          <p:cNvCxnSpPr>
            <a:cxnSpLocks/>
          </p:cNvCxnSpPr>
          <p:nvPr/>
        </p:nvCxnSpPr>
        <p:spPr>
          <a:xfrm>
            <a:off x="8651631" y="1939363"/>
            <a:ext cx="0" cy="2173007"/>
          </a:xfrm>
          <a:prstGeom prst="line">
            <a:avLst/>
          </a:prstGeom>
          <a:ln w="19050">
            <a:solidFill>
              <a:schemeClr val="bg2">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8D0AF1B4-1FB6-41AD-A514-EF8E2C571FCB}"/>
              </a:ext>
            </a:extLst>
          </p:cNvPr>
          <p:cNvSpPr txBox="1"/>
          <p:nvPr/>
        </p:nvSpPr>
        <p:spPr>
          <a:xfrm>
            <a:off x="9220981" y="1754957"/>
            <a:ext cx="697627" cy="400110"/>
          </a:xfrm>
          <a:prstGeom prst="rect">
            <a:avLst/>
          </a:prstGeom>
          <a:noFill/>
        </p:spPr>
        <p:txBody>
          <a:bodyPr wrap="none" rtlCol="0">
            <a:spAutoFit/>
          </a:bodyPr>
          <a:lstStyle/>
          <a:p>
            <a:r>
              <a:rPr lang="zh-CN" altLang="en-US" sz="2000" dirty="0">
                <a:solidFill>
                  <a:srgbClr val="4C76A2"/>
                </a:solidFill>
              </a:rPr>
              <a:t>范式</a:t>
            </a:r>
          </a:p>
        </p:txBody>
      </p:sp>
      <p:sp>
        <p:nvSpPr>
          <p:cNvPr id="41" name="文本框 40">
            <a:extLst>
              <a:ext uri="{FF2B5EF4-FFF2-40B4-BE49-F238E27FC236}">
                <a16:creationId xmlns:a16="http://schemas.microsoft.com/office/drawing/2014/main" id="{3A362CA7-15E2-4DCC-A8ED-A444549E4A7F}"/>
              </a:ext>
            </a:extLst>
          </p:cNvPr>
          <p:cNvSpPr txBox="1"/>
          <p:nvPr/>
        </p:nvSpPr>
        <p:spPr>
          <a:xfrm>
            <a:off x="9220981" y="2298144"/>
            <a:ext cx="697627" cy="400110"/>
          </a:xfrm>
          <a:prstGeom prst="rect">
            <a:avLst/>
          </a:prstGeom>
          <a:noFill/>
        </p:spPr>
        <p:txBody>
          <a:bodyPr wrap="none" rtlCol="0">
            <a:spAutoFit/>
          </a:bodyPr>
          <a:lstStyle/>
          <a:p>
            <a:r>
              <a:rPr lang="zh-CN" altLang="en-US" sz="2000" dirty="0">
                <a:solidFill>
                  <a:srgbClr val="4C76A2"/>
                </a:solidFill>
              </a:rPr>
              <a:t>反馈</a:t>
            </a:r>
          </a:p>
        </p:txBody>
      </p:sp>
      <p:sp>
        <p:nvSpPr>
          <p:cNvPr id="42" name="文本框 41">
            <a:extLst>
              <a:ext uri="{FF2B5EF4-FFF2-40B4-BE49-F238E27FC236}">
                <a16:creationId xmlns:a16="http://schemas.microsoft.com/office/drawing/2014/main" id="{FCAB3010-6555-44D1-99D0-6E82C4DE71E4}"/>
              </a:ext>
            </a:extLst>
          </p:cNvPr>
          <p:cNvSpPr txBox="1"/>
          <p:nvPr/>
        </p:nvSpPr>
        <p:spPr>
          <a:xfrm>
            <a:off x="9220981" y="2841331"/>
            <a:ext cx="1210588" cy="400110"/>
          </a:xfrm>
          <a:prstGeom prst="rect">
            <a:avLst/>
          </a:prstGeom>
          <a:noFill/>
        </p:spPr>
        <p:txBody>
          <a:bodyPr wrap="none" rtlCol="0">
            <a:spAutoFit/>
          </a:bodyPr>
          <a:lstStyle/>
          <a:p>
            <a:r>
              <a:rPr lang="zh-CN" altLang="en-US" sz="2000" dirty="0">
                <a:solidFill>
                  <a:srgbClr val="4C76A2"/>
                </a:solidFill>
              </a:rPr>
              <a:t>临床研究</a:t>
            </a:r>
          </a:p>
        </p:txBody>
      </p:sp>
      <p:sp>
        <p:nvSpPr>
          <p:cNvPr id="43" name="文本框 42">
            <a:extLst>
              <a:ext uri="{FF2B5EF4-FFF2-40B4-BE49-F238E27FC236}">
                <a16:creationId xmlns:a16="http://schemas.microsoft.com/office/drawing/2014/main" id="{C8E60CBA-0601-49DD-A441-2847CC1D3E26}"/>
              </a:ext>
            </a:extLst>
          </p:cNvPr>
          <p:cNvSpPr txBox="1"/>
          <p:nvPr/>
        </p:nvSpPr>
        <p:spPr>
          <a:xfrm>
            <a:off x="9220981" y="3384518"/>
            <a:ext cx="1210588" cy="400110"/>
          </a:xfrm>
          <a:prstGeom prst="rect">
            <a:avLst/>
          </a:prstGeom>
          <a:noFill/>
        </p:spPr>
        <p:txBody>
          <a:bodyPr wrap="none" rtlCol="0">
            <a:spAutoFit/>
          </a:bodyPr>
          <a:lstStyle/>
          <a:p>
            <a:r>
              <a:rPr lang="zh-CN" altLang="en-US" sz="2000" dirty="0">
                <a:solidFill>
                  <a:srgbClr val="4C76A2"/>
                </a:solidFill>
              </a:rPr>
              <a:t>拓扑验证</a:t>
            </a:r>
          </a:p>
        </p:txBody>
      </p:sp>
      <p:sp>
        <p:nvSpPr>
          <p:cNvPr id="44" name="文本框 43">
            <a:extLst>
              <a:ext uri="{FF2B5EF4-FFF2-40B4-BE49-F238E27FC236}">
                <a16:creationId xmlns:a16="http://schemas.microsoft.com/office/drawing/2014/main" id="{E8B484B2-6D3B-4727-8E73-4F185A6DCDFF}"/>
              </a:ext>
            </a:extLst>
          </p:cNvPr>
          <p:cNvSpPr txBox="1"/>
          <p:nvPr/>
        </p:nvSpPr>
        <p:spPr>
          <a:xfrm>
            <a:off x="9220981" y="3927704"/>
            <a:ext cx="1210588" cy="400110"/>
          </a:xfrm>
          <a:prstGeom prst="rect">
            <a:avLst/>
          </a:prstGeom>
          <a:noFill/>
        </p:spPr>
        <p:txBody>
          <a:bodyPr wrap="none" rtlCol="0">
            <a:spAutoFit/>
          </a:bodyPr>
          <a:lstStyle/>
          <a:p>
            <a:r>
              <a:rPr lang="zh-CN" altLang="en-US" sz="2000" dirty="0">
                <a:solidFill>
                  <a:srgbClr val="4C76A2"/>
                </a:solidFill>
              </a:rPr>
              <a:t>算法策略</a:t>
            </a:r>
          </a:p>
        </p:txBody>
      </p:sp>
    </p:spTree>
    <p:extLst>
      <p:ext uri="{BB962C8B-B14F-4D97-AF65-F5344CB8AC3E}">
        <p14:creationId xmlns:p14="http://schemas.microsoft.com/office/powerpoint/2010/main" val="3827931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A0593B-B6A0-4622-AFE2-645E945F82F0}"/>
              </a:ext>
            </a:extLst>
          </p:cNvPr>
          <p:cNvSpPr>
            <a:spLocks noGrp="1"/>
          </p:cNvSpPr>
          <p:nvPr>
            <p:ph type="title"/>
          </p:nvPr>
        </p:nvSpPr>
        <p:spPr>
          <a:xfrm>
            <a:off x="4591050" y="2766218"/>
            <a:ext cx="3585213" cy="1325563"/>
          </a:xfrm>
        </p:spPr>
        <p:txBody>
          <a:bodyPr/>
          <a:lstStyle/>
          <a:p>
            <a:r>
              <a:rPr lang="en-US" altLang="zh-CN" dirty="0">
                <a:solidFill>
                  <a:srgbClr val="5A5388"/>
                </a:solidFill>
              </a:rPr>
              <a:t>THANK YOU</a:t>
            </a:r>
            <a:endParaRPr lang="zh-CN" altLang="en-US" dirty="0">
              <a:solidFill>
                <a:srgbClr val="5A5388"/>
              </a:solidFill>
            </a:endParaRPr>
          </a:p>
        </p:txBody>
      </p:sp>
      <p:grpSp>
        <p:nvGrpSpPr>
          <p:cNvPr id="5" name="组合 4">
            <a:extLst>
              <a:ext uri="{FF2B5EF4-FFF2-40B4-BE49-F238E27FC236}">
                <a16:creationId xmlns:a16="http://schemas.microsoft.com/office/drawing/2014/main" id="{DEB3DB70-3B7C-4BEA-BCC3-4C8105FE4AAF}"/>
              </a:ext>
            </a:extLst>
          </p:cNvPr>
          <p:cNvGrpSpPr/>
          <p:nvPr/>
        </p:nvGrpSpPr>
        <p:grpSpPr>
          <a:xfrm>
            <a:off x="4133850" y="3370132"/>
            <a:ext cx="3276600" cy="537369"/>
            <a:chOff x="1506071" y="1335741"/>
            <a:chExt cx="9484659" cy="2805953"/>
          </a:xfrm>
        </p:grpSpPr>
        <p:cxnSp>
          <p:nvCxnSpPr>
            <p:cNvPr id="6" name="直接连接符 5">
              <a:extLst>
                <a:ext uri="{FF2B5EF4-FFF2-40B4-BE49-F238E27FC236}">
                  <a16:creationId xmlns:a16="http://schemas.microsoft.com/office/drawing/2014/main" id="{44DBAD1F-6A2F-4B5E-8B6B-30D1D62AE10D}"/>
                </a:ext>
              </a:extLst>
            </p:cNvPr>
            <p:cNvCxnSpPr>
              <a:cxnSpLocks/>
            </p:cNvCxnSpPr>
            <p:nvPr/>
          </p:nvCxnSpPr>
          <p:spPr>
            <a:xfrm>
              <a:off x="1506071" y="1335741"/>
              <a:ext cx="1013012"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768425D2-C5A8-427D-BC9F-10BF2853DB22}"/>
                </a:ext>
              </a:extLst>
            </p:cNvPr>
            <p:cNvCxnSpPr/>
            <p:nvPr/>
          </p:nvCxnSpPr>
          <p:spPr>
            <a:xfrm>
              <a:off x="1506071" y="1335741"/>
              <a:ext cx="0" cy="2805953"/>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70B423A-D46A-4614-AA4E-405FA8748451}"/>
                </a:ext>
              </a:extLst>
            </p:cNvPr>
            <p:cNvCxnSpPr/>
            <p:nvPr/>
          </p:nvCxnSpPr>
          <p:spPr>
            <a:xfrm>
              <a:off x="1524000" y="4132729"/>
              <a:ext cx="9457765"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98D89FE-0C2A-42F0-BF10-265C8A328716}"/>
                </a:ext>
              </a:extLst>
            </p:cNvPr>
            <p:cNvCxnSpPr/>
            <p:nvPr/>
          </p:nvCxnSpPr>
          <p:spPr>
            <a:xfrm flipV="1">
              <a:off x="10990730" y="3343835"/>
              <a:ext cx="0" cy="797859"/>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6604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0F08BED-414E-4AC5-940E-034D5A1C0F09}"/>
              </a:ext>
            </a:extLst>
          </p:cNvPr>
          <p:cNvSpPr/>
          <p:nvPr/>
        </p:nvSpPr>
        <p:spPr>
          <a:xfrm>
            <a:off x="0" y="288000"/>
            <a:ext cx="3676562" cy="529778"/>
          </a:xfrm>
          <a:prstGeom prst="rect">
            <a:avLst/>
          </a:prstGeom>
          <a:solidFill>
            <a:srgbClr val="4C76A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1   </a:t>
            </a:r>
            <a:r>
              <a:rPr lang="zh-CN" altLang="en-US" sz="2000" dirty="0">
                <a:latin typeface="+mn-ea"/>
              </a:rPr>
              <a:t>中风康复技术背景</a:t>
            </a:r>
          </a:p>
        </p:txBody>
      </p:sp>
      <p:pic>
        <p:nvPicPr>
          <p:cNvPr id="6" name="图片 5">
            <a:extLst>
              <a:ext uri="{FF2B5EF4-FFF2-40B4-BE49-F238E27FC236}">
                <a16:creationId xmlns:a16="http://schemas.microsoft.com/office/drawing/2014/main" id="{151EA451-844B-4F54-93C9-F2C2967FF151}"/>
              </a:ext>
            </a:extLst>
          </p:cNvPr>
          <p:cNvPicPr>
            <a:picLocks noChangeAspect="1"/>
          </p:cNvPicPr>
          <p:nvPr/>
        </p:nvPicPr>
        <p:blipFill>
          <a:blip r:embed="rId3"/>
          <a:stretch>
            <a:fillRect/>
          </a:stretch>
        </p:blipFill>
        <p:spPr>
          <a:xfrm>
            <a:off x="959739" y="1600200"/>
            <a:ext cx="2514600" cy="3657600"/>
          </a:xfrm>
          <a:prstGeom prst="rect">
            <a:avLst/>
          </a:prstGeom>
        </p:spPr>
      </p:pic>
      <p:sp>
        <p:nvSpPr>
          <p:cNvPr id="8" name="文本框 7">
            <a:extLst>
              <a:ext uri="{FF2B5EF4-FFF2-40B4-BE49-F238E27FC236}">
                <a16:creationId xmlns:a16="http://schemas.microsoft.com/office/drawing/2014/main" id="{5BF54392-A2D1-4065-A41A-E839EAC1A1F9}"/>
              </a:ext>
            </a:extLst>
          </p:cNvPr>
          <p:cNvSpPr txBox="1"/>
          <p:nvPr/>
        </p:nvSpPr>
        <p:spPr>
          <a:xfrm>
            <a:off x="8123718" y="1754051"/>
            <a:ext cx="3057247" cy="3724096"/>
          </a:xfrm>
          <a:prstGeom prst="rect">
            <a:avLst/>
          </a:prstGeom>
          <a:noFill/>
        </p:spPr>
        <p:txBody>
          <a:bodyPr wrap="none" rtlCol="0">
            <a:spAutoFit/>
          </a:bodyPr>
          <a:lstStyle/>
          <a:p>
            <a:r>
              <a:rPr lang="zh-CN" altLang="en-US" sz="2800" dirty="0"/>
              <a:t>近代康复治疗技术</a:t>
            </a:r>
            <a:endParaRPr lang="en-US" altLang="zh-CN" sz="2800" dirty="0"/>
          </a:p>
          <a:p>
            <a:endParaRPr lang="en-US" altLang="zh-CN" sz="2800" dirty="0"/>
          </a:p>
          <a:p>
            <a:pPr marL="342900" indent="-342900">
              <a:lnSpc>
                <a:spcPct val="150000"/>
              </a:lnSpc>
              <a:buClr>
                <a:srgbClr val="5A5388"/>
              </a:buClr>
              <a:buFont typeface="Arial" panose="020B0604020202020204" pitchFamily="34" charset="0"/>
              <a:buChar char="•"/>
            </a:pPr>
            <a:r>
              <a:rPr lang="zh-CN" altLang="en-US" sz="2400" dirty="0"/>
              <a:t>神经发育治疗技术</a:t>
            </a:r>
            <a:endParaRPr lang="en-US" altLang="zh-CN" sz="2400" dirty="0"/>
          </a:p>
          <a:p>
            <a:pPr marL="342900" indent="-342900">
              <a:lnSpc>
                <a:spcPct val="150000"/>
              </a:lnSpc>
              <a:buClr>
                <a:srgbClr val="5A5388"/>
              </a:buClr>
              <a:buFont typeface="Arial" panose="020B0604020202020204" pitchFamily="34" charset="0"/>
              <a:buChar char="•"/>
            </a:pPr>
            <a:r>
              <a:rPr lang="zh-CN" altLang="en-US" sz="2400" dirty="0"/>
              <a:t>运动再学习技术</a:t>
            </a:r>
            <a:endParaRPr lang="en-US" altLang="zh-CN" sz="2400" dirty="0"/>
          </a:p>
          <a:p>
            <a:pPr marL="342900" indent="-342900">
              <a:lnSpc>
                <a:spcPct val="150000"/>
              </a:lnSpc>
              <a:buClr>
                <a:srgbClr val="5A5388"/>
              </a:buClr>
              <a:buFont typeface="Arial" panose="020B0604020202020204" pitchFamily="34" charset="0"/>
              <a:buChar char="•"/>
            </a:pPr>
            <a:r>
              <a:rPr lang="zh-CN" altLang="en-US" sz="2400" dirty="0"/>
              <a:t>强制运动诱导疗法</a:t>
            </a:r>
            <a:endParaRPr lang="en-US" altLang="zh-CN" sz="2400" dirty="0"/>
          </a:p>
          <a:p>
            <a:pPr marL="342900" indent="-342900">
              <a:lnSpc>
                <a:spcPct val="150000"/>
              </a:lnSpc>
              <a:buClr>
                <a:srgbClr val="5A5388"/>
              </a:buClr>
              <a:buFont typeface="Arial" panose="020B0604020202020204" pitchFamily="34" charset="0"/>
              <a:buChar char="•"/>
            </a:pPr>
            <a:r>
              <a:rPr lang="zh-CN" altLang="en-US" sz="2400" dirty="0"/>
              <a:t>运动想象疗法</a:t>
            </a:r>
            <a:endParaRPr lang="en-US" altLang="zh-CN" sz="2400" dirty="0"/>
          </a:p>
          <a:p>
            <a:pPr marL="342900" indent="-342900">
              <a:lnSpc>
                <a:spcPct val="150000"/>
              </a:lnSpc>
              <a:buClr>
                <a:srgbClr val="5A5388"/>
              </a:buClr>
              <a:buFont typeface="Arial" panose="020B0604020202020204" pitchFamily="34" charset="0"/>
              <a:buChar char="•"/>
            </a:pPr>
            <a:r>
              <a:rPr lang="zh-CN" altLang="en-US" sz="2400" dirty="0"/>
              <a:t>镜像疗法</a:t>
            </a:r>
            <a:endParaRPr lang="en-US" altLang="zh-CN" sz="2400" dirty="0"/>
          </a:p>
        </p:txBody>
      </p:sp>
      <p:sp>
        <p:nvSpPr>
          <p:cNvPr id="11" name="矩形 10">
            <a:extLst>
              <a:ext uri="{FF2B5EF4-FFF2-40B4-BE49-F238E27FC236}">
                <a16:creationId xmlns:a16="http://schemas.microsoft.com/office/drawing/2014/main" id="{748B70EE-225B-4FB0-AC83-371346937E79}"/>
              </a:ext>
            </a:extLst>
          </p:cNvPr>
          <p:cNvSpPr/>
          <p:nvPr/>
        </p:nvSpPr>
        <p:spPr>
          <a:xfrm>
            <a:off x="8123718" y="2452216"/>
            <a:ext cx="3108543" cy="45719"/>
          </a:xfrm>
          <a:prstGeom prst="rect">
            <a:avLst/>
          </a:prstGeom>
          <a:solidFill>
            <a:srgbClr val="4B9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p>
        </p:txBody>
      </p:sp>
      <p:grpSp>
        <p:nvGrpSpPr>
          <p:cNvPr id="13" name="组合 12">
            <a:extLst>
              <a:ext uri="{FF2B5EF4-FFF2-40B4-BE49-F238E27FC236}">
                <a16:creationId xmlns:a16="http://schemas.microsoft.com/office/drawing/2014/main" id="{5D7C1741-82BC-482B-B6B7-EA5A5FA80C26}"/>
              </a:ext>
            </a:extLst>
          </p:cNvPr>
          <p:cNvGrpSpPr/>
          <p:nvPr/>
        </p:nvGrpSpPr>
        <p:grpSpPr>
          <a:xfrm>
            <a:off x="3179431" y="2373922"/>
            <a:ext cx="3978885" cy="2883877"/>
            <a:chOff x="3179431" y="2373922"/>
            <a:chExt cx="3978885" cy="2883877"/>
          </a:xfrm>
        </p:grpSpPr>
        <p:sp>
          <p:nvSpPr>
            <p:cNvPr id="7" name="矩形 6">
              <a:extLst>
                <a:ext uri="{FF2B5EF4-FFF2-40B4-BE49-F238E27FC236}">
                  <a16:creationId xmlns:a16="http://schemas.microsoft.com/office/drawing/2014/main" id="{FF55FDB1-A1AE-43EA-908E-2D8BDD371BC9}"/>
                </a:ext>
              </a:extLst>
            </p:cNvPr>
            <p:cNvSpPr/>
            <p:nvPr/>
          </p:nvSpPr>
          <p:spPr>
            <a:xfrm>
              <a:off x="3481754" y="2373922"/>
              <a:ext cx="3676562" cy="2883877"/>
            </a:xfrm>
            <a:prstGeom prst="rect">
              <a:avLst/>
            </a:prstGeom>
            <a:solidFill>
              <a:srgbClr val="4C7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000" dirty="0"/>
            </a:p>
          </p:txBody>
        </p:sp>
        <p:sp>
          <p:nvSpPr>
            <p:cNvPr id="12" name="等腰三角形 11">
              <a:extLst>
                <a:ext uri="{FF2B5EF4-FFF2-40B4-BE49-F238E27FC236}">
                  <a16:creationId xmlns:a16="http://schemas.microsoft.com/office/drawing/2014/main" id="{1D91F38C-EB5B-431D-9358-8FB9706F8C01}"/>
                </a:ext>
              </a:extLst>
            </p:cNvPr>
            <p:cNvSpPr/>
            <p:nvPr/>
          </p:nvSpPr>
          <p:spPr>
            <a:xfrm rot="16200000">
              <a:off x="3019508" y="3664698"/>
              <a:ext cx="622169" cy="302323"/>
            </a:xfrm>
            <a:prstGeom prst="triangle">
              <a:avLst/>
            </a:prstGeom>
            <a:solidFill>
              <a:srgbClr val="4C76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sz="2400"/>
            </a:p>
          </p:txBody>
        </p:sp>
      </p:grpSp>
      <p:sp>
        <p:nvSpPr>
          <p:cNvPr id="14" name="矩形 13">
            <a:extLst>
              <a:ext uri="{FF2B5EF4-FFF2-40B4-BE49-F238E27FC236}">
                <a16:creationId xmlns:a16="http://schemas.microsoft.com/office/drawing/2014/main" id="{44ED5108-8256-4F09-B480-C0C4EAF72BCB}"/>
              </a:ext>
            </a:extLst>
          </p:cNvPr>
          <p:cNvSpPr/>
          <p:nvPr/>
        </p:nvSpPr>
        <p:spPr>
          <a:xfrm>
            <a:off x="3788620" y="2783269"/>
            <a:ext cx="3048000" cy="2065181"/>
          </a:xfrm>
          <a:prstGeom prst="rect">
            <a:avLst/>
          </a:prstGeom>
        </p:spPr>
        <p:txBody>
          <a:bodyPr wrap="square">
            <a:spAutoFit/>
          </a:bodyPr>
          <a:lstStyle/>
          <a:p>
            <a:pPr>
              <a:lnSpc>
                <a:spcPts val="2600"/>
              </a:lnSpc>
            </a:pPr>
            <a:r>
              <a:rPr lang="zh-CN" altLang="en-US" sz="2000" dirty="0">
                <a:solidFill>
                  <a:schemeClr val="bg1"/>
                </a:solidFill>
              </a:rPr>
              <a:t>脑卒中又称“中风”，是一种急性脑血管疾病，由脑部血管突然破裂或血管阻塞导致血液不能流入大脑而引起的脑组织损伤或功能障碍。</a:t>
            </a:r>
          </a:p>
        </p:txBody>
      </p:sp>
    </p:spTree>
    <p:extLst>
      <p:ext uri="{BB962C8B-B14F-4D97-AF65-F5344CB8AC3E}">
        <p14:creationId xmlns:p14="http://schemas.microsoft.com/office/powerpoint/2010/main" val="992891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20B424D3-D8AE-48AC-9A3D-399377043D14}"/>
              </a:ext>
            </a:extLst>
          </p:cNvPr>
          <p:cNvSpPr/>
          <p:nvPr/>
        </p:nvSpPr>
        <p:spPr>
          <a:xfrm>
            <a:off x="0" y="288000"/>
            <a:ext cx="3676562" cy="529778"/>
          </a:xfrm>
          <a:prstGeom prst="rect">
            <a:avLst/>
          </a:prstGeom>
          <a:solidFill>
            <a:srgbClr val="46CBC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2   </a:t>
            </a:r>
            <a:r>
              <a:rPr lang="zh-CN" altLang="en-US" sz="2000" dirty="0">
                <a:latin typeface="+mn-ea"/>
              </a:rPr>
              <a:t>运动想象疗法</a:t>
            </a:r>
          </a:p>
        </p:txBody>
      </p:sp>
      <p:sp>
        <p:nvSpPr>
          <p:cNvPr id="6" name="文本框 5">
            <a:extLst>
              <a:ext uri="{FF2B5EF4-FFF2-40B4-BE49-F238E27FC236}">
                <a16:creationId xmlns:a16="http://schemas.microsoft.com/office/drawing/2014/main" id="{D9A27BAE-D949-43EB-A357-A8E5B196A259}"/>
              </a:ext>
            </a:extLst>
          </p:cNvPr>
          <p:cNvSpPr txBox="1"/>
          <p:nvPr/>
        </p:nvSpPr>
        <p:spPr>
          <a:xfrm>
            <a:off x="781773" y="2750706"/>
            <a:ext cx="10548241" cy="1754326"/>
          </a:xfrm>
          <a:prstGeom prst="rect">
            <a:avLst/>
          </a:prstGeom>
          <a:noFill/>
        </p:spPr>
        <p:txBody>
          <a:bodyPr wrap="square" rtlCol="0">
            <a:spAutoFit/>
          </a:bodyPr>
          <a:lstStyle/>
          <a:p>
            <a:pPr marL="342900" indent="-342900">
              <a:lnSpc>
                <a:spcPct val="150000"/>
              </a:lnSpc>
              <a:buClr>
                <a:srgbClr val="4C76A2"/>
              </a:buClr>
              <a:buFont typeface="Arial" panose="020B0604020202020204" pitchFamily="34" charset="0"/>
              <a:buChar char="•"/>
            </a:pPr>
            <a:r>
              <a:rPr lang="zh-CN" altLang="en-US" sz="2400" dirty="0"/>
              <a:t>与物理治疗相比，运动想象疗法未观察到平衡自我效能的组间差异</a:t>
            </a:r>
            <a:r>
              <a:rPr lang="en-US" altLang="zh-CN" sz="2400" baseline="30000" dirty="0"/>
              <a:t>[1]</a:t>
            </a:r>
            <a:r>
              <a:rPr lang="zh-CN" altLang="en-US" sz="2400" dirty="0"/>
              <a:t>。</a:t>
            </a:r>
            <a:endParaRPr lang="en-US" altLang="zh-CN" sz="2400" dirty="0"/>
          </a:p>
          <a:p>
            <a:pPr marL="342900" indent="-342900">
              <a:lnSpc>
                <a:spcPct val="150000"/>
              </a:lnSpc>
              <a:buClr>
                <a:srgbClr val="4C76A2"/>
              </a:buClr>
              <a:buFont typeface="Arial" panose="020B0604020202020204" pitchFamily="34" charset="0"/>
              <a:buChar char="•"/>
            </a:pPr>
            <a:r>
              <a:rPr lang="en-US" altLang="zh-CN" sz="2400" dirty="0"/>
              <a:t>Meta</a:t>
            </a:r>
            <a:r>
              <a:rPr lang="zh-CN" altLang="en-US" sz="2400" dirty="0"/>
              <a:t>分析的方法学质量具有较高的异质性，大多数的研究认为</a:t>
            </a:r>
            <a:r>
              <a:rPr lang="en-US" altLang="zh-CN" sz="2400" dirty="0"/>
              <a:t>MI</a:t>
            </a:r>
            <a:r>
              <a:rPr lang="zh-CN" altLang="en-US" sz="2400" dirty="0"/>
              <a:t>干预具有较好的效果，然而，在仅对高质量研究进行分析时，没有看到显著性差异</a:t>
            </a:r>
            <a:r>
              <a:rPr lang="en-US" altLang="zh-CN" sz="2400" baseline="30000" dirty="0"/>
              <a:t>[2]</a:t>
            </a:r>
            <a:r>
              <a:rPr lang="zh-CN" altLang="en-US" sz="2400" dirty="0"/>
              <a:t>。</a:t>
            </a:r>
          </a:p>
        </p:txBody>
      </p:sp>
      <p:cxnSp>
        <p:nvCxnSpPr>
          <p:cNvPr id="11" name="直接连接符 10">
            <a:extLst>
              <a:ext uri="{FF2B5EF4-FFF2-40B4-BE49-F238E27FC236}">
                <a16:creationId xmlns:a16="http://schemas.microsoft.com/office/drawing/2014/main" id="{18067D5E-54D5-478C-86E5-B076990E6BD9}"/>
              </a:ext>
            </a:extLst>
          </p:cNvPr>
          <p:cNvCxnSpPr>
            <a:cxnSpLocks/>
          </p:cNvCxnSpPr>
          <p:nvPr/>
        </p:nvCxnSpPr>
        <p:spPr>
          <a:xfrm flipH="1">
            <a:off x="1014663" y="4932948"/>
            <a:ext cx="10082463" cy="0"/>
          </a:xfrm>
          <a:prstGeom prst="line">
            <a:avLst/>
          </a:prstGeom>
          <a:ln w="19050">
            <a:solidFill>
              <a:srgbClr val="4C76A2"/>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35EFCF45-C153-4FFD-A41A-EFEB36FAE14F}"/>
              </a:ext>
            </a:extLst>
          </p:cNvPr>
          <p:cNvSpPr txBox="1"/>
          <p:nvPr/>
        </p:nvSpPr>
        <p:spPr>
          <a:xfrm>
            <a:off x="588991" y="5089588"/>
            <a:ext cx="11014017" cy="1477328"/>
          </a:xfrm>
          <a:prstGeom prst="rect">
            <a:avLst/>
          </a:prstGeom>
          <a:noFill/>
        </p:spPr>
        <p:txBody>
          <a:bodyPr wrap="square" rtlCol="0">
            <a:spAutoFit/>
          </a:bodyPr>
          <a:lstStyle/>
          <a:p>
            <a:r>
              <a:rPr lang="en-US" altLang="zh-CN" dirty="0">
                <a:solidFill>
                  <a:schemeClr val="bg1">
                    <a:lumMod val="50000"/>
                  </a:schemeClr>
                </a:solidFill>
              </a:rPr>
              <a:t>[1].Tang, A., et al., The effect of interventions on balance self-efficacy in the stroke population: a systematic review and meta-analysis. CLINICAL REHABILITATION, 2015. 29(12): p. 1168-1177.</a:t>
            </a:r>
          </a:p>
          <a:p>
            <a:r>
              <a:rPr lang="en-US" altLang="zh-CN" dirty="0">
                <a:solidFill>
                  <a:schemeClr val="bg1">
                    <a:lumMod val="50000"/>
                  </a:schemeClr>
                </a:solidFill>
              </a:rPr>
              <a:t>[2].Guerra, Z.F., A.L.G. </a:t>
            </a:r>
            <a:r>
              <a:rPr lang="en-US" altLang="zh-CN" dirty="0" err="1">
                <a:solidFill>
                  <a:schemeClr val="bg1">
                    <a:lumMod val="50000"/>
                  </a:schemeClr>
                </a:solidFill>
              </a:rPr>
              <a:t>Lucchetti</a:t>
            </a:r>
            <a:r>
              <a:rPr lang="en-US" altLang="zh-CN" dirty="0">
                <a:solidFill>
                  <a:schemeClr val="bg1">
                    <a:lumMod val="50000"/>
                  </a:schemeClr>
                </a:solidFill>
              </a:rPr>
              <a:t> and G. </a:t>
            </a:r>
            <a:r>
              <a:rPr lang="en-US" altLang="zh-CN" dirty="0" err="1">
                <a:solidFill>
                  <a:schemeClr val="bg1">
                    <a:lumMod val="50000"/>
                  </a:schemeClr>
                </a:solidFill>
              </a:rPr>
              <a:t>Lucchetti</a:t>
            </a:r>
            <a:r>
              <a:rPr lang="en-US" altLang="zh-CN" dirty="0">
                <a:solidFill>
                  <a:schemeClr val="bg1">
                    <a:lumMod val="50000"/>
                  </a:schemeClr>
                </a:solidFill>
              </a:rPr>
              <a:t>, Motor Imagery Training After Stroke: A Systematic Review and Meta-analysis of Randomized Controlled Trials. JOURNAL OF NEUROLOGIC PHYSICAL THERAPY, 2017. 41(4): p. 205-214.</a:t>
            </a:r>
          </a:p>
        </p:txBody>
      </p:sp>
      <p:sp>
        <p:nvSpPr>
          <p:cNvPr id="17" name="矩形 16">
            <a:extLst>
              <a:ext uri="{FF2B5EF4-FFF2-40B4-BE49-F238E27FC236}">
                <a16:creationId xmlns:a16="http://schemas.microsoft.com/office/drawing/2014/main" id="{F788EEEF-9FB6-4982-80E3-B9A1812EB17E}"/>
              </a:ext>
            </a:extLst>
          </p:cNvPr>
          <p:cNvSpPr/>
          <p:nvPr/>
        </p:nvSpPr>
        <p:spPr>
          <a:xfrm>
            <a:off x="1054767" y="1396712"/>
            <a:ext cx="10082463" cy="1015663"/>
          </a:xfrm>
          <a:prstGeom prst="rect">
            <a:avLst/>
          </a:prstGeom>
        </p:spPr>
        <p:txBody>
          <a:bodyPr wrap="square" anchor="ctr">
            <a:spAutoFit/>
          </a:bodyPr>
          <a:lstStyle/>
          <a:p>
            <a:pPr>
              <a:lnSpc>
                <a:spcPct val="150000"/>
              </a:lnSpc>
            </a:pPr>
            <a:r>
              <a:rPr lang="zh-CN" altLang="en-US" sz="2000" dirty="0"/>
              <a:t>在内心反复地模拟、预演运动功能活动，根据运动记忆在大脑中激活某一特定区域活动，达到提高运动功能的目的。</a:t>
            </a:r>
          </a:p>
        </p:txBody>
      </p:sp>
      <p:sp>
        <p:nvSpPr>
          <p:cNvPr id="18" name="矩形 17">
            <a:extLst>
              <a:ext uri="{FF2B5EF4-FFF2-40B4-BE49-F238E27FC236}">
                <a16:creationId xmlns:a16="http://schemas.microsoft.com/office/drawing/2014/main" id="{DF7833FC-7C11-4564-BFD7-4A886794B19A}"/>
              </a:ext>
            </a:extLst>
          </p:cNvPr>
          <p:cNvSpPr/>
          <p:nvPr/>
        </p:nvSpPr>
        <p:spPr>
          <a:xfrm>
            <a:off x="937822" y="1486298"/>
            <a:ext cx="76841" cy="836492"/>
          </a:xfrm>
          <a:prstGeom prst="rect">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4305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7AD4110-4657-43D0-9B18-540B57BEEBFE}"/>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5" name="矩形 4">
            <a:extLst>
              <a:ext uri="{FF2B5EF4-FFF2-40B4-BE49-F238E27FC236}">
                <a16:creationId xmlns:a16="http://schemas.microsoft.com/office/drawing/2014/main" id="{C0806752-438B-479A-8749-FC4E592257AC}"/>
              </a:ext>
            </a:extLst>
          </p:cNvPr>
          <p:cNvSpPr/>
          <p:nvPr/>
        </p:nvSpPr>
        <p:spPr>
          <a:xfrm>
            <a:off x="3893130" y="352834"/>
            <a:ext cx="1210588" cy="400110"/>
          </a:xfrm>
          <a:prstGeom prst="rect">
            <a:avLst/>
          </a:prstGeom>
        </p:spPr>
        <p:txBody>
          <a:bodyPr wrap="none">
            <a:spAutoFit/>
          </a:bodyPr>
          <a:lstStyle/>
          <a:p>
            <a:r>
              <a:rPr lang="zh-CN" altLang="zh-CN" sz="2000" b="1" dirty="0">
                <a:solidFill>
                  <a:srgbClr val="4B9CCB"/>
                </a:solidFill>
                <a:ea typeface="等线" panose="02010600030101010101" pitchFamily="2" charset="-122"/>
                <a:cs typeface="Times New Roman" panose="02020603050405020304" pitchFamily="18" charset="0"/>
              </a:rPr>
              <a:t>学习机制</a:t>
            </a:r>
            <a:endParaRPr lang="zh-CN" altLang="en-US" sz="2000" dirty="0">
              <a:solidFill>
                <a:srgbClr val="4B9CCB"/>
              </a:solidFill>
            </a:endParaRPr>
          </a:p>
        </p:txBody>
      </p:sp>
      <p:sp>
        <p:nvSpPr>
          <p:cNvPr id="6" name="矩形: 圆角 5">
            <a:extLst>
              <a:ext uri="{FF2B5EF4-FFF2-40B4-BE49-F238E27FC236}">
                <a16:creationId xmlns:a16="http://schemas.microsoft.com/office/drawing/2014/main" id="{5BE8AF71-A130-4E81-8FD8-7E5267F96CC4}"/>
              </a:ext>
            </a:extLst>
          </p:cNvPr>
          <p:cNvSpPr/>
          <p:nvPr/>
        </p:nvSpPr>
        <p:spPr>
          <a:xfrm>
            <a:off x="593558" y="1467852"/>
            <a:ext cx="2689972" cy="529778"/>
          </a:xfrm>
          <a:prstGeom prst="roundRect">
            <a:avLst/>
          </a:prstGeom>
          <a:solidFill>
            <a:srgbClr val="5A53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Hebbian</a:t>
            </a:r>
            <a:r>
              <a:rPr lang="zh-CN" altLang="en-US" sz="2400" dirty="0"/>
              <a:t>理论</a:t>
            </a:r>
          </a:p>
        </p:txBody>
      </p:sp>
      <p:sp>
        <p:nvSpPr>
          <p:cNvPr id="8" name="文本框 7">
            <a:extLst>
              <a:ext uri="{FF2B5EF4-FFF2-40B4-BE49-F238E27FC236}">
                <a16:creationId xmlns:a16="http://schemas.microsoft.com/office/drawing/2014/main" id="{F937F2E0-7704-418E-8BC3-149825D40DD8}"/>
              </a:ext>
            </a:extLst>
          </p:cNvPr>
          <p:cNvSpPr txBox="1"/>
          <p:nvPr/>
        </p:nvSpPr>
        <p:spPr>
          <a:xfrm>
            <a:off x="593557" y="1997630"/>
            <a:ext cx="10715571" cy="1477328"/>
          </a:xfrm>
          <a:prstGeom prst="rect">
            <a:avLst/>
          </a:prstGeom>
          <a:noFill/>
        </p:spPr>
        <p:txBody>
          <a:bodyPr wrap="square" rtlCol="0">
            <a:spAutoFit/>
          </a:bodyPr>
          <a:lstStyle/>
          <a:p>
            <a:pPr>
              <a:lnSpc>
                <a:spcPts val="3600"/>
              </a:lnSpc>
            </a:pPr>
            <a:r>
              <a:rPr lang="en-US" altLang="zh-CN" sz="2000" dirty="0">
                <a:solidFill>
                  <a:srgbClr val="4C76A2"/>
                </a:solidFill>
              </a:rPr>
              <a:t>       </a:t>
            </a:r>
            <a:r>
              <a:rPr lang="zh-CN" altLang="en-US" sz="2000" dirty="0">
                <a:solidFill>
                  <a:srgbClr val="4C76A2"/>
                </a:solidFill>
              </a:rPr>
              <a:t>假定持续性或重复性的反射活动能够诱导细胞发生持续性的变化，从而增加其稳定性。当细胞</a:t>
            </a:r>
            <a:r>
              <a:rPr lang="en-US" altLang="zh-CN" sz="2000" dirty="0">
                <a:solidFill>
                  <a:srgbClr val="4C76A2"/>
                </a:solidFill>
              </a:rPr>
              <a:t>A</a:t>
            </a:r>
            <a:r>
              <a:rPr lang="zh-CN" altLang="en-US" sz="2000" dirty="0">
                <a:solidFill>
                  <a:srgbClr val="4C76A2"/>
                </a:solidFill>
              </a:rPr>
              <a:t>的轴突离细胞</a:t>
            </a:r>
            <a:r>
              <a:rPr lang="en-US" altLang="zh-CN" sz="2000" dirty="0">
                <a:solidFill>
                  <a:srgbClr val="4C76A2"/>
                </a:solidFill>
              </a:rPr>
              <a:t>B</a:t>
            </a:r>
            <a:r>
              <a:rPr lang="zh-CN" altLang="en-US" sz="2000" dirty="0">
                <a:solidFill>
                  <a:srgbClr val="4C76A2"/>
                </a:solidFill>
              </a:rPr>
              <a:t>的距离近到足以刺激使</a:t>
            </a:r>
            <a:r>
              <a:rPr lang="en-US" altLang="zh-CN" sz="2000" dirty="0">
                <a:solidFill>
                  <a:srgbClr val="4C76A2"/>
                </a:solidFill>
              </a:rPr>
              <a:t>B</a:t>
            </a:r>
            <a:r>
              <a:rPr lang="zh-CN" altLang="en-US" sz="2000" dirty="0">
                <a:solidFill>
                  <a:srgbClr val="4C76A2"/>
                </a:solidFill>
              </a:rPr>
              <a:t>产生兴奋，并重复性或持续性的刺激</a:t>
            </a:r>
            <a:r>
              <a:rPr lang="en-US" altLang="zh-CN" sz="2000" dirty="0">
                <a:solidFill>
                  <a:srgbClr val="4C76A2"/>
                </a:solidFill>
              </a:rPr>
              <a:t>B</a:t>
            </a:r>
            <a:r>
              <a:rPr lang="zh-CN" altLang="en-US" sz="2000" dirty="0">
                <a:solidFill>
                  <a:srgbClr val="4C76A2"/>
                </a:solidFill>
              </a:rPr>
              <a:t>，在这两个细胞之间就会产生一些生长过程或代谢变化，如</a:t>
            </a:r>
            <a:r>
              <a:rPr lang="en-US" altLang="zh-CN" sz="2000" dirty="0">
                <a:solidFill>
                  <a:srgbClr val="4C76A2"/>
                </a:solidFill>
              </a:rPr>
              <a:t>A</a:t>
            </a:r>
            <a:r>
              <a:rPr lang="zh-CN" altLang="en-US" sz="2000" dirty="0">
                <a:solidFill>
                  <a:srgbClr val="4C76A2"/>
                </a:solidFill>
              </a:rPr>
              <a:t>对</a:t>
            </a:r>
            <a:r>
              <a:rPr lang="en-US" altLang="zh-CN" sz="2000" dirty="0">
                <a:solidFill>
                  <a:srgbClr val="4C76A2"/>
                </a:solidFill>
              </a:rPr>
              <a:t>B</a:t>
            </a:r>
            <a:r>
              <a:rPr lang="zh-CN" altLang="en-US" sz="2000" dirty="0">
                <a:solidFill>
                  <a:srgbClr val="4C76A2"/>
                </a:solidFill>
              </a:rPr>
              <a:t>的激活效率提高等。</a:t>
            </a:r>
          </a:p>
        </p:txBody>
      </p:sp>
      <p:pic>
        <p:nvPicPr>
          <p:cNvPr id="24" name="图片 23">
            <a:extLst>
              <a:ext uri="{FF2B5EF4-FFF2-40B4-BE49-F238E27FC236}">
                <a16:creationId xmlns:a16="http://schemas.microsoft.com/office/drawing/2014/main" id="{EBF03ACA-79F5-41D1-B7C3-05CDCD9C0D86}"/>
              </a:ext>
            </a:extLst>
          </p:cNvPr>
          <p:cNvPicPr>
            <a:picLocks noChangeAspect="1"/>
          </p:cNvPicPr>
          <p:nvPr/>
        </p:nvPicPr>
        <p:blipFill>
          <a:blip r:embed="rId2"/>
          <a:stretch>
            <a:fillRect/>
          </a:stretch>
        </p:blipFill>
        <p:spPr>
          <a:xfrm>
            <a:off x="6814458" y="3695224"/>
            <a:ext cx="2966864" cy="2467892"/>
          </a:xfrm>
          <a:prstGeom prst="rect">
            <a:avLst/>
          </a:prstGeom>
        </p:spPr>
      </p:pic>
      <p:pic>
        <p:nvPicPr>
          <p:cNvPr id="26" name="图片 25">
            <a:extLst>
              <a:ext uri="{FF2B5EF4-FFF2-40B4-BE49-F238E27FC236}">
                <a16:creationId xmlns:a16="http://schemas.microsoft.com/office/drawing/2014/main" id="{BA2FD6C6-C96A-4863-B41B-8B4D5AA151A6}"/>
              </a:ext>
            </a:extLst>
          </p:cNvPr>
          <p:cNvPicPr>
            <a:picLocks noChangeAspect="1"/>
          </p:cNvPicPr>
          <p:nvPr/>
        </p:nvPicPr>
        <p:blipFill>
          <a:blip r:embed="rId3"/>
          <a:stretch>
            <a:fillRect/>
          </a:stretch>
        </p:blipFill>
        <p:spPr>
          <a:xfrm>
            <a:off x="2033706" y="3695224"/>
            <a:ext cx="3836228" cy="2467892"/>
          </a:xfrm>
          <a:prstGeom prst="rect">
            <a:avLst/>
          </a:prstGeom>
        </p:spPr>
      </p:pic>
      <p:sp>
        <p:nvSpPr>
          <p:cNvPr id="27" name="矩形 26">
            <a:extLst>
              <a:ext uri="{FF2B5EF4-FFF2-40B4-BE49-F238E27FC236}">
                <a16:creationId xmlns:a16="http://schemas.microsoft.com/office/drawing/2014/main" id="{ADD1EE61-A376-4844-82FC-5B43B2F6650F}"/>
              </a:ext>
            </a:extLst>
          </p:cNvPr>
          <p:cNvSpPr/>
          <p:nvPr/>
        </p:nvSpPr>
        <p:spPr>
          <a:xfrm>
            <a:off x="2061350" y="6183489"/>
            <a:ext cx="4315231" cy="338554"/>
          </a:xfrm>
          <a:prstGeom prst="rect">
            <a:avLst/>
          </a:prstGeom>
        </p:spPr>
        <p:txBody>
          <a:bodyPr wrap="square">
            <a:spAutoFit/>
          </a:bodyPr>
          <a:lstStyle/>
          <a:p>
            <a:r>
              <a:rPr lang="zh-CN" altLang="en-US" sz="1600" dirty="0">
                <a:latin typeface="Verdana" panose="020B0604030504040204" pitchFamily="34" charset="0"/>
              </a:rPr>
              <a:t>香港中文大学</a:t>
            </a:r>
            <a:r>
              <a:rPr lang="en-US" altLang="zh-CN" sz="1600" dirty="0">
                <a:latin typeface="Verdana" panose="020B0604030504040204" pitchFamily="34" charset="0"/>
              </a:rPr>
              <a:t>Raymond Kai-</a:t>
            </a:r>
            <a:r>
              <a:rPr lang="en-US" altLang="zh-CN" sz="1600" dirty="0" err="1">
                <a:latin typeface="Verdana" panose="020B0604030504040204" pitchFamily="34" charset="0"/>
              </a:rPr>
              <a:t>yu</a:t>
            </a:r>
            <a:r>
              <a:rPr lang="en-US" altLang="zh-CN" sz="1600" dirty="0">
                <a:latin typeface="Verdana" panose="020B0604030504040204" pitchFamily="34" charset="0"/>
              </a:rPr>
              <a:t> Tong</a:t>
            </a:r>
            <a:endParaRPr lang="zh-CN" altLang="en-US" sz="1600" dirty="0"/>
          </a:p>
        </p:txBody>
      </p:sp>
      <p:sp>
        <p:nvSpPr>
          <p:cNvPr id="28" name="矩形 27">
            <a:extLst>
              <a:ext uri="{FF2B5EF4-FFF2-40B4-BE49-F238E27FC236}">
                <a16:creationId xmlns:a16="http://schemas.microsoft.com/office/drawing/2014/main" id="{92F3240F-ACE5-4C4E-9F64-700663F0947A}"/>
              </a:ext>
            </a:extLst>
          </p:cNvPr>
          <p:cNvSpPr/>
          <p:nvPr/>
        </p:nvSpPr>
        <p:spPr>
          <a:xfrm>
            <a:off x="6814459" y="6152711"/>
            <a:ext cx="2710542" cy="369332"/>
          </a:xfrm>
          <a:prstGeom prst="rect">
            <a:avLst/>
          </a:prstGeom>
        </p:spPr>
        <p:txBody>
          <a:bodyPr wrap="square">
            <a:spAutoFit/>
          </a:bodyPr>
          <a:lstStyle/>
          <a:p>
            <a:r>
              <a:rPr lang="zh-CN" altLang="en-US" sz="1600" dirty="0">
                <a:latin typeface="Verdana" panose="020B0604030504040204" pitchFamily="34" charset="0"/>
              </a:rPr>
              <a:t>西安交通大学，</a:t>
            </a:r>
            <a:r>
              <a:rPr lang="zh-CN" altLang="en-US" dirty="0"/>
              <a:t>徐光华</a:t>
            </a:r>
            <a:r>
              <a:rPr lang="zh-CN" altLang="en-US" sz="1600" dirty="0"/>
              <a:t> </a:t>
            </a:r>
          </a:p>
        </p:txBody>
      </p:sp>
      <p:sp>
        <p:nvSpPr>
          <p:cNvPr id="29" name="矩形 28">
            <a:extLst>
              <a:ext uri="{FF2B5EF4-FFF2-40B4-BE49-F238E27FC236}">
                <a16:creationId xmlns:a16="http://schemas.microsoft.com/office/drawing/2014/main" id="{72F44E11-D40A-4E51-B6A3-11511B6ED734}"/>
              </a:ext>
            </a:extLst>
          </p:cNvPr>
          <p:cNvSpPr/>
          <p:nvPr/>
        </p:nvSpPr>
        <p:spPr>
          <a:xfrm>
            <a:off x="3328581" y="1563464"/>
            <a:ext cx="2900769" cy="369332"/>
          </a:xfrm>
          <a:prstGeom prst="rect">
            <a:avLst/>
          </a:prstGeom>
        </p:spPr>
        <p:txBody>
          <a:bodyPr wrap="square">
            <a:spAutoFit/>
          </a:bodyPr>
          <a:lstStyle/>
          <a:p>
            <a:r>
              <a:rPr lang="en-US" altLang="zh-CN" dirty="0">
                <a:solidFill>
                  <a:srgbClr val="5A5388"/>
                </a:solidFill>
                <a:latin typeface="Times-Roman"/>
              </a:rPr>
              <a:t>Fire together, wire together.</a:t>
            </a:r>
            <a:r>
              <a:rPr lang="en-US" altLang="zh-CN" dirty="0">
                <a:solidFill>
                  <a:srgbClr val="5A5388"/>
                </a:solidFill>
              </a:rPr>
              <a:t> </a:t>
            </a:r>
            <a:endParaRPr lang="zh-CN" altLang="en-US" dirty="0">
              <a:solidFill>
                <a:srgbClr val="5A5388"/>
              </a:solidFill>
            </a:endParaRPr>
          </a:p>
        </p:txBody>
      </p:sp>
    </p:spTree>
    <p:extLst>
      <p:ext uri="{BB962C8B-B14F-4D97-AF65-F5344CB8AC3E}">
        <p14:creationId xmlns:p14="http://schemas.microsoft.com/office/powerpoint/2010/main" val="991205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7AD4110-4657-43D0-9B18-540B57BEEBFE}"/>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6" name="矩形 5">
            <a:extLst>
              <a:ext uri="{FF2B5EF4-FFF2-40B4-BE49-F238E27FC236}">
                <a16:creationId xmlns:a16="http://schemas.microsoft.com/office/drawing/2014/main" id="{0EEB4BB4-D6AD-44E5-B67B-528C8657C547}"/>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范式</a:t>
            </a:r>
            <a:endParaRPr lang="zh-CN" altLang="en-US" sz="2000" dirty="0">
              <a:solidFill>
                <a:srgbClr val="4B9CCB"/>
              </a:solidFill>
            </a:endParaRPr>
          </a:p>
        </p:txBody>
      </p:sp>
      <p:sp>
        <p:nvSpPr>
          <p:cNvPr id="7" name="文本框 6">
            <a:extLst>
              <a:ext uri="{FF2B5EF4-FFF2-40B4-BE49-F238E27FC236}">
                <a16:creationId xmlns:a16="http://schemas.microsoft.com/office/drawing/2014/main" id="{934137ED-ADE7-49C0-B324-931F1985892D}"/>
              </a:ext>
            </a:extLst>
          </p:cNvPr>
          <p:cNvSpPr txBox="1"/>
          <p:nvPr/>
        </p:nvSpPr>
        <p:spPr>
          <a:xfrm>
            <a:off x="739942" y="1179094"/>
            <a:ext cx="10712116" cy="2400657"/>
          </a:xfrm>
          <a:prstGeom prst="rect">
            <a:avLst/>
          </a:prstGeom>
          <a:noFill/>
        </p:spPr>
        <p:txBody>
          <a:bodyPr wrap="square" rtlCol="0">
            <a:spAutoFit/>
          </a:bodyPr>
          <a:lstStyle/>
          <a:p>
            <a:pPr>
              <a:lnSpc>
                <a:spcPts val="3600"/>
              </a:lnSpc>
            </a:pPr>
            <a:r>
              <a:rPr lang="zh-CN" altLang="en-US" sz="2000" dirty="0">
                <a:solidFill>
                  <a:srgbClr val="4C76A2"/>
                </a:solidFill>
              </a:rPr>
              <a:t>运动想象的内容</a:t>
            </a:r>
            <a:endParaRPr lang="en-US" altLang="zh-CN" sz="2000" dirty="0">
              <a:solidFill>
                <a:srgbClr val="4C76A2"/>
              </a:solidFill>
            </a:endParaRPr>
          </a:p>
          <a:p>
            <a:pPr>
              <a:lnSpc>
                <a:spcPts val="3600"/>
              </a:lnSpc>
            </a:pPr>
            <a:r>
              <a:rPr lang="en-US" altLang="zh-CN" sz="2000" dirty="0"/>
              <a:t>       </a:t>
            </a:r>
            <a:r>
              <a:rPr lang="zh-CN" altLang="en-US" sz="2000" dirty="0"/>
              <a:t>一般与康复部位相关，上肢最为多见，包括手指屈伸、手掌抓握、手臂屈伸等。下肢包括站起、坐下、前进等。西班牙</a:t>
            </a:r>
            <a:r>
              <a:rPr lang="en-US" altLang="zh-CN" sz="2000" dirty="0"/>
              <a:t>Monge-Pereira, E.</a:t>
            </a:r>
            <a:r>
              <a:rPr lang="zh-CN" altLang="en-US" sz="2000" dirty="0"/>
              <a:t>等人认为在</a:t>
            </a:r>
            <a:r>
              <a:rPr lang="en-US" altLang="zh-CN" sz="2000" dirty="0"/>
              <a:t>MI-BCI</a:t>
            </a:r>
            <a:r>
              <a:rPr lang="zh-CN" altLang="en-US" sz="2000" dirty="0"/>
              <a:t>上肢康复训练中，</a:t>
            </a:r>
            <a:r>
              <a:rPr lang="en-US" altLang="zh-CN" sz="2000" dirty="0"/>
              <a:t>reach</a:t>
            </a:r>
            <a:r>
              <a:rPr lang="zh-CN" altLang="en-US" sz="2000" dirty="0"/>
              <a:t>范式具有较高的推荐等级。</a:t>
            </a:r>
            <a:endParaRPr lang="en-US" altLang="zh-CN" sz="2000" dirty="0"/>
          </a:p>
          <a:p>
            <a:pPr>
              <a:lnSpc>
                <a:spcPts val="3600"/>
              </a:lnSpc>
            </a:pPr>
            <a:r>
              <a:rPr lang="en-US" altLang="zh-CN" sz="2000" dirty="0"/>
              <a:t>       </a:t>
            </a:r>
            <a:r>
              <a:rPr lang="zh-CN" altLang="en-US" sz="2000" dirty="0"/>
              <a:t>除一般意义上的运动想象外，心理旋转、心理测时法等也都在研究中出现。</a:t>
            </a:r>
          </a:p>
        </p:txBody>
      </p:sp>
      <p:pic>
        <p:nvPicPr>
          <p:cNvPr id="11" name="图片 10">
            <a:extLst>
              <a:ext uri="{FF2B5EF4-FFF2-40B4-BE49-F238E27FC236}">
                <a16:creationId xmlns:a16="http://schemas.microsoft.com/office/drawing/2014/main" id="{DC2AB386-A719-453F-A71A-02E542185C40}"/>
              </a:ext>
            </a:extLst>
          </p:cNvPr>
          <p:cNvPicPr>
            <a:picLocks noChangeAspect="1"/>
          </p:cNvPicPr>
          <p:nvPr/>
        </p:nvPicPr>
        <p:blipFill>
          <a:blip r:embed="rId2"/>
          <a:stretch>
            <a:fillRect/>
          </a:stretch>
        </p:blipFill>
        <p:spPr>
          <a:xfrm>
            <a:off x="7654674" y="4063283"/>
            <a:ext cx="2547936" cy="1218092"/>
          </a:xfrm>
          <a:prstGeom prst="rect">
            <a:avLst/>
          </a:prstGeom>
        </p:spPr>
      </p:pic>
      <p:pic>
        <p:nvPicPr>
          <p:cNvPr id="12" name="图片 11">
            <a:extLst>
              <a:ext uri="{FF2B5EF4-FFF2-40B4-BE49-F238E27FC236}">
                <a16:creationId xmlns:a16="http://schemas.microsoft.com/office/drawing/2014/main" id="{4BC32437-A8BC-4DCF-ACF1-AAA06F7575A6}"/>
              </a:ext>
            </a:extLst>
          </p:cNvPr>
          <p:cNvPicPr>
            <a:picLocks noChangeAspect="1"/>
          </p:cNvPicPr>
          <p:nvPr/>
        </p:nvPicPr>
        <p:blipFill>
          <a:blip r:embed="rId3"/>
          <a:stretch>
            <a:fillRect/>
          </a:stretch>
        </p:blipFill>
        <p:spPr>
          <a:xfrm>
            <a:off x="1742743" y="4181237"/>
            <a:ext cx="5376863" cy="1100138"/>
          </a:xfrm>
          <a:prstGeom prst="rect">
            <a:avLst/>
          </a:prstGeom>
        </p:spPr>
      </p:pic>
      <p:sp>
        <p:nvSpPr>
          <p:cNvPr id="13" name="矩形 12">
            <a:extLst>
              <a:ext uri="{FF2B5EF4-FFF2-40B4-BE49-F238E27FC236}">
                <a16:creationId xmlns:a16="http://schemas.microsoft.com/office/drawing/2014/main" id="{6327D813-748F-4CE6-A7DD-46A985EADC20}"/>
              </a:ext>
            </a:extLst>
          </p:cNvPr>
          <p:cNvSpPr/>
          <p:nvPr/>
        </p:nvSpPr>
        <p:spPr>
          <a:xfrm>
            <a:off x="1742743" y="5340352"/>
            <a:ext cx="3553854" cy="338554"/>
          </a:xfrm>
          <a:prstGeom prst="rect">
            <a:avLst/>
          </a:prstGeom>
        </p:spPr>
        <p:txBody>
          <a:bodyPr wrap="square">
            <a:spAutoFit/>
          </a:bodyPr>
          <a:lstStyle/>
          <a:p>
            <a:r>
              <a:rPr lang="zh-CN" altLang="en-US" sz="1600" dirty="0">
                <a:solidFill>
                  <a:srgbClr val="000000"/>
                </a:solidFill>
                <a:latin typeface="微软雅黑" panose="020B0503020204020204" pitchFamily="34" charset="-122"/>
                <a:ea typeface="微软雅黑" panose="020B0503020204020204" pitchFamily="34" charset="-122"/>
              </a:rPr>
              <a:t>德国</a:t>
            </a:r>
            <a:r>
              <a:rPr lang="en-US" altLang="zh-CN" sz="1600" dirty="0">
                <a:solidFill>
                  <a:srgbClr val="000000"/>
                </a:solidFill>
                <a:latin typeface="微软雅黑" panose="020B0503020204020204" pitchFamily="34" charset="-122"/>
                <a:ea typeface="微软雅黑" panose="020B0503020204020204" pitchFamily="34" charset="-122"/>
              </a:rPr>
              <a:t>Braun, N.</a:t>
            </a:r>
            <a:r>
              <a:rPr lang="zh-CN" altLang="en-US" sz="1600" dirty="0">
                <a:solidFill>
                  <a:srgbClr val="000000"/>
                </a:solidFill>
                <a:latin typeface="微软雅黑" panose="020B0503020204020204" pitchFamily="34" charset="-122"/>
                <a:ea typeface="微软雅黑" panose="020B0503020204020204" pitchFamily="34" charset="-122"/>
              </a:rPr>
              <a:t>， </a:t>
            </a:r>
            <a:r>
              <a:rPr lang="en-US" altLang="zh-CN" sz="1600" dirty="0">
                <a:solidFill>
                  <a:srgbClr val="000000"/>
                </a:solidFill>
                <a:latin typeface="微软雅黑" panose="020B0503020204020204" pitchFamily="34" charset="-122"/>
                <a:ea typeface="微软雅黑" panose="020B0503020204020204" pitchFamily="34" charset="-122"/>
              </a:rPr>
              <a:t>2017</a:t>
            </a:r>
            <a:endParaRPr lang="zh-CN" altLang="en-US" sz="1600" dirty="0"/>
          </a:p>
        </p:txBody>
      </p:sp>
      <p:sp>
        <p:nvSpPr>
          <p:cNvPr id="14" name="矩形 13">
            <a:extLst>
              <a:ext uri="{FF2B5EF4-FFF2-40B4-BE49-F238E27FC236}">
                <a16:creationId xmlns:a16="http://schemas.microsoft.com/office/drawing/2014/main" id="{7ABBAD0B-CB9D-4254-8F65-6AEAA414245A}"/>
              </a:ext>
            </a:extLst>
          </p:cNvPr>
          <p:cNvSpPr/>
          <p:nvPr/>
        </p:nvSpPr>
        <p:spPr>
          <a:xfrm>
            <a:off x="7798972" y="5281375"/>
            <a:ext cx="2270686" cy="369332"/>
          </a:xfrm>
          <a:prstGeom prst="rect">
            <a:avLst/>
          </a:prstGeom>
        </p:spPr>
        <p:txBody>
          <a:bodyPr wrap="none">
            <a:spAutoFit/>
          </a:bodyPr>
          <a:lstStyle/>
          <a:p>
            <a:r>
              <a:rPr lang="en-US" altLang="zh-CN" b="1" dirty="0">
                <a:solidFill>
                  <a:srgbClr val="222222"/>
                </a:solidFill>
                <a:latin typeface="Arial" panose="020B0604020202020204" pitchFamily="34" charset="0"/>
              </a:rPr>
              <a:t>Nine</a:t>
            </a:r>
            <a:r>
              <a:rPr lang="en-US" altLang="zh-CN" dirty="0">
                <a:solidFill>
                  <a:srgbClr val="222222"/>
                </a:solidFill>
                <a:latin typeface="Arial" panose="020B0604020202020204" pitchFamily="34" charset="0"/>
              </a:rPr>
              <a:t>-</a:t>
            </a:r>
            <a:r>
              <a:rPr lang="en-US" altLang="zh-CN" b="1" dirty="0">
                <a:solidFill>
                  <a:srgbClr val="222222"/>
                </a:solidFill>
                <a:latin typeface="Arial" panose="020B0604020202020204" pitchFamily="34" charset="0"/>
              </a:rPr>
              <a:t>Hole</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Peg</a:t>
            </a:r>
            <a:r>
              <a:rPr lang="en-US" altLang="zh-CN" dirty="0">
                <a:solidFill>
                  <a:srgbClr val="222222"/>
                </a:solidFill>
                <a:latin typeface="Arial" panose="020B0604020202020204" pitchFamily="34" charset="0"/>
              </a:rPr>
              <a:t> </a:t>
            </a:r>
            <a:r>
              <a:rPr lang="en-US" altLang="zh-CN" b="1" dirty="0">
                <a:solidFill>
                  <a:srgbClr val="222222"/>
                </a:solidFill>
                <a:latin typeface="Arial" panose="020B0604020202020204" pitchFamily="34" charset="0"/>
              </a:rPr>
              <a:t>Test</a:t>
            </a:r>
            <a:endParaRPr lang="zh-CN" altLang="en-US" dirty="0"/>
          </a:p>
        </p:txBody>
      </p:sp>
    </p:spTree>
    <p:extLst>
      <p:ext uri="{BB962C8B-B14F-4D97-AF65-F5344CB8AC3E}">
        <p14:creationId xmlns:p14="http://schemas.microsoft.com/office/powerpoint/2010/main" val="1922255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436DC1-2AE3-4DC4-9DFE-FC76547D9939}"/>
              </a:ext>
            </a:extLst>
          </p:cNvPr>
          <p:cNvPicPr>
            <a:picLocks noChangeAspect="1"/>
          </p:cNvPicPr>
          <p:nvPr/>
        </p:nvPicPr>
        <p:blipFill>
          <a:blip r:embed="rId2"/>
          <a:stretch>
            <a:fillRect/>
          </a:stretch>
        </p:blipFill>
        <p:spPr>
          <a:xfrm>
            <a:off x="4998901" y="4467866"/>
            <a:ext cx="5204687" cy="1050358"/>
          </a:xfrm>
          <a:prstGeom prst="rect">
            <a:avLst/>
          </a:prstGeom>
        </p:spPr>
      </p:pic>
      <p:sp>
        <p:nvSpPr>
          <p:cNvPr id="5" name="文本框 4">
            <a:extLst>
              <a:ext uri="{FF2B5EF4-FFF2-40B4-BE49-F238E27FC236}">
                <a16:creationId xmlns:a16="http://schemas.microsoft.com/office/drawing/2014/main" id="{923FC318-5B04-4084-A94C-B68308EE6AAA}"/>
              </a:ext>
            </a:extLst>
          </p:cNvPr>
          <p:cNvSpPr txBox="1"/>
          <p:nvPr/>
        </p:nvSpPr>
        <p:spPr>
          <a:xfrm>
            <a:off x="739942" y="1173189"/>
            <a:ext cx="10712116" cy="2939266"/>
          </a:xfrm>
          <a:prstGeom prst="rect">
            <a:avLst/>
          </a:prstGeom>
          <a:noFill/>
        </p:spPr>
        <p:txBody>
          <a:bodyPr wrap="square" rtlCol="0">
            <a:spAutoFit/>
          </a:bodyPr>
          <a:lstStyle/>
          <a:p>
            <a:pPr>
              <a:lnSpc>
                <a:spcPts val="3700"/>
              </a:lnSpc>
            </a:pPr>
            <a:r>
              <a:rPr lang="zh-CN" altLang="en-US" sz="2000" dirty="0">
                <a:solidFill>
                  <a:srgbClr val="4C76A2"/>
                </a:solidFill>
              </a:rPr>
              <a:t>提示信息</a:t>
            </a:r>
            <a:endParaRPr lang="en-US" altLang="zh-CN" sz="2000" dirty="0">
              <a:solidFill>
                <a:srgbClr val="4C76A2"/>
              </a:solidFill>
            </a:endParaRPr>
          </a:p>
          <a:p>
            <a:pPr>
              <a:lnSpc>
                <a:spcPts val="3700"/>
              </a:lnSpc>
            </a:pPr>
            <a:r>
              <a:rPr lang="en-US" altLang="zh-CN" sz="2000" dirty="0"/>
              <a:t>       </a:t>
            </a:r>
            <a:r>
              <a:rPr lang="zh-CN" altLang="en-US" sz="2000" dirty="0"/>
              <a:t>包括视觉、听觉、触觉提示等。</a:t>
            </a:r>
            <a:endParaRPr lang="en-US" altLang="zh-CN" sz="2000" dirty="0"/>
          </a:p>
          <a:p>
            <a:pPr>
              <a:lnSpc>
                <a:spcPts val="3700"/>
              </a:lnSpc>
            </a:pPr>
            <a:r>
              <a:rPr lang="en-US" altLang="zh-CN" sz="2000" dirty="0"/>
              <a:t>       </a:t>
            </a:r>
            <a:r>
              <a:rPr lang="zh-CN" altLang="en-US" sz="2000" dirty="0"/>
              <a:t>澳大利亚</a:t>
            </a:r>
            <a:r>
              <a:rPr lang="en-US" altLang="zh-CN" sz="2000" dirty="0" err="1"/>
              <a:t>Liburkina</a:t>
            </a:r>
            <a:r>
              <a:rPr lang="en-US" altLang="zh-CN" sz="2000" dirty="0"/>
              <a:t>, S. P.</a:t>
            </a:r>
            <a:r>
              <a:rPr lang="zh-CN" altLang="en-US" sz="2000" dirty="0"/>
              <a:t>等人认为视觉提示可能会影响</a:t>
            </a:r>
            <a:r>
              <a:rPr lang="en-US" altLang="zh-CN" sz="2000" dirty="0"/>
              <a:t>MI</a:t>
            </a:r>
            <a:r>
              <a:rPr lang="zh-CN" altLang="en-US" sz="2000" dirty="0"/>
              <a:t>的效果，提出了一种基于震动触觉刺激的</a:t>
            </a:r>
            <a:r>
              <a:rPr lang="en-US" altLang="zh-CN" sz="2000" dirty="0"/>
              <a:t>MI-BCI</a:t>
            </a:r>
            <a:r>
              <a:rPr lang="zh-CN" altLang="en-US" sz="2000" dirty="0"/>
              <a:t>新范式。</a:t>
            </a:r>
            <a:endParaRPr lang="en-US" altLang="zh-CN" sz="2000" dirty="0"/>
          </a:p>
          <a:p>
            <a:pPr>
              <a:lnSpc>
                <a:spcPts val="3700"/>
              </a:lnSpc>
            </a:pPr>
            <a:r>
              <a:rPr lang="en-US" altLang="zh-CN" sz="2000" dirty="0"/>
              <a:t>       </a:t>
            </a:r>
            <a:r>
              <a:rPr lang="zh-CN" altLang="en-US" sz="2000" dirty="0"/>
              <a:t>有较多的研究工作提出动作观察（</a:t>
            </a:r>
            <a:r>
              <a:rPr lang="en-US" altLang="zh-CN" sz="2000" dirty="0"/>
              <a:t>AO</a:t>
            </a:r>
            <a:r>
              <a:rPr lang="zh-CN" altLang="en-US" sz="2000" dirty="0"/>
              <a:t>）或称运动观察（</a:t>
            </a:r>
            <a:r>
              <a:rPr lang="en-US" altLang="zh-CN" sz="2000" dirty="0"/>
              <a:t>MO</a:t>
            </a:r>
            <a:r>
              <a:rPr lang="zh-CN" altLang="en-US" sz="2000" dirty="0"/>
              <a:t>）来克服</a:t>
            </a:r>
            <a:r>
              <a:rPr lang="en-US" altLang="zh-CN" sz="2000" dirty="0"/>
              <a:t>MI</a:t>
            </a:r>
            <a:r>
              <a:rPr lang="zh-CN" altLang="en-US" sz="2000" dirty="0"/>
              <a:t>的个体化差异，缺乏实时性和难以量化等缺点。</a:t>
            </a:r>
            <a:endParaRPr lang="en-US" altLang="zh-CN" sz="2000" dirty="0"/>
          </a:p>
        </p:txBody>
      </p:sp>
      <p:sp>
        <p:nvSpPr>
          <p:cNvPr id="6" name="矩形 5">
            <a:extLst>
              <a:ext uri="{FF2B5EF4-FFF2-40B4-BE49-F238E27FC236}">
                <a16:creationId xmlns:a16="http://schemas.microsoft.com/office/drawing/2014/main" id="{7E52F63D-D306-4561-8B50-2251AF3303C5}"/>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AB77086C-D98A-4CC1-8939-9E7CD52D58A6}"/>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范式</a:t>
            </a:r>
            <a:endParaRPr lang="zh-CN" altLang="en-US" sz="2000" dirty="0">
              <a:solidFill>
                <a:srgbClr val="4B9CCB"/>
              </a:solidFill>
            </a:endParaRPr>
          </a:p>
        </p:txBody>
      </p:sp>
      <p:pic>
        <p:nvPicPr>
          <p:cNvPr id="8" name="图片 7">
            <a:extLst>
              <a:ext uri="{FF2B5EF4-FFF2-40B4-BE49-F238E27FC236}">
                <a16:creationId xmlns:a16="http://schemas.microsoft.com/office/drawing/2014/main" id="{6E503126-7B39-48DA-A417-0EE92BD0B4B0}"/>
              </a:ext>
            </a:extLst>
          </p:cNvPr>
          <p:cNvPicPr>
            <a:picLocks noChangeAspect="1"/>
          </p:cNvPicPr>
          <p:nvPr/>
        </p:nvPicPr>
        <p:blipFill>
          <a:blip r:embed="rId3"/>
          <a:stretch>
            <a:fillRect/>
          </a:stretch>
        </p:blipFill>
        <p:spPr>
          <a:xfrm>
            <a:off x="1633155" y="4363223"/>
            <a:ext cx="2957602" cy="1967334"/>
          </a:xfrm>
          <a:prstGeom prst="rect">
            <a:avLst/>
          </a:prstGeom>
        </p:spPr>
      </p:pic>
      <p:sp>
        <p:nvSpPr>
          <p:cNvPr id="9" name="矩形 8">
            <a:extLst>
              <a:ext uri="{FF2B5EF4-FFF2-40B4-BE49-F238E27FC236}">
                <a16:creationId xmlns:a16="http://schemas.microsoft.com/office/drawing/2014/main" id="{495EB555-734C-437A-B750-586E77BBDA38}"/>
              </a:ext>
            </a:extLst>
          </p:cNvPr>
          <p:cNvSpPr/>
          <p:nvPr/>
        </p:nvSpPr>
        <p:spPr>
          <a:xfrm>
            <a:off x="4998901" y="5688969"/>
            <a:ext cx="3018840" cy="369332"/>
          </a:xfrm>
          <a:prstGeom prst="rect">
            <a:avLst/>
          </a:prstGeom>
        </p:spPr>
        <p:txBody>
          <a:bodyPr wrap="none">
            <a:spAutoFit/>
          </a:bodyPr>
          <a:lstStyle/>
          <a:p>
            <a:r>
              <a:rPr lang="zh-CN" altLang="en-US" dirty="0"/>
              <a:t>新加坡</a:t>
            </a:r>
            <a:r>
              <a:rPr lang="en-US" altLang="zh-CN" dirty="0"/>
              <a:t>Kai </a:t>
            </a:r>
            <a:r>
              <a:rPr lang="en-US" altLang="zh-CN" dirty="0" err="1"/>
              <a:t>Keng</a:t>
            </a:r>
            <a:r>
              <a:rPr lang="en-US" altLang="zh-CN" dirty="0"/>
              <a:t> Ang</a:t>
            </a:r>
            <a:r>
              <a:rPr lang="zh-CN" altLang="en-US" dirty="0"/>
              <a:t>，</a:t>
            </a:r>
            <a:r>
              <a:rPr lang="en-US" altLang="zh-CN" dirty="0"/>
              <a:t>2014</a:t>
            </a:r>
            <a:endParaRPr lang="zh-CN" altLang="en-US" dirty="0"/>
          </a:p>
        </p:txBody>
      </p:sp>
    </p:spTree>
    <p:extLst>
      <p:ext uri="{BB962C8B-B14F-4D97-AF65-F5344CB8AC3E}">
        <p14:creationId xmlns:p14="http://schemas.microsoft.com/office/powerpoint/2010/main" val="678605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2E538AC-9E26-4C3E-88EF-70ED0ACA2EDD}"/>
              </a:ext>
            </a:extLst>
          </p:cNvPr>
          <p:cNvSpPr txBox="1"/>
          <p:nvPr/>
        </p:nvSpPr>
        <p:spPr>
          <a:xfrm>
            <a:off x="739942" y="1173189"/>
            <a:ext cx="10712116" cy="2939266"/>
          </a:xfrm>
          <a:prstGeom prst="rect">
            <a:avLst/>
          </a:prstGeom>
          <a:noFill/>
        </p:spPr>
        <p:txBody>
          <a:bodyPr wrap="square" rtlCol="0">
            <a:spAutoFit/>
          </a:bodyPr>
          <a:lstStyle/>
          <a:p>
            <a:pPr>
              <a:lnSpc>
                <a:spcPts val="3700"/>
              </a:lnSpc>
            </a:pPr>
            <a:r>
              <a:rPr lang="zh-CN" altLang="en-US" sz="2000" dirty="0">
                <a:solidFill>
                  <a:srgbClr val="4C76A2"/>
                </a:solidFill>
              </a:rPr>
              <a:t>提示信息</a:t>
            </a:r>
            <a:endParaRPr lang="en-US" altLang="zh-CN" sz="2000" dirty="0">
              <a:solidFill>
                <a:srgbClr val="4C76A2"/>
              </a:solidFill>
            </a:endParaRPr>
          </a:p>
          <a:p>
            <a:pPr>
              <a:lnSpc>
                <a:spcPts val="3700"/>
              </a:lnSpc>
            </a:pPr>
            <a:r>
              <a:rPr lang="en-US" altLang="zh-CN" sz="2000" dirty="0"/>
              <a:t>       </a:t>
            </a:r>
            <a:r>
              <a:rPr lang="zh-CN" altLang="en-US" sz="2000" dirty="0"/>
              <a:t>包括视觉、听觉、触觉提示等。</a:t>
            </a:r>
            <a:endParaRPr lang="en-US" altLang="zh-CN" sz="2000" dirty="0"/>
          </a:p>
          <a:p>
            <a:pPr>
              <a:lnSpc>
                <a:spcPts val="3700"/>
              </a:lnSpc>
            </a:pPr>
            <a:r>
              <a:rPr lang="en-US" altLang="zh-CN" sz="2000" dirty="0"/>
              <a:t>       </a:t>
            </a:r>
            <a:r>
              <a:rPr lang="zh-CN" altLang="en-US" sz="2000" dirty="0"/>
              <a:t>澳大利亚</a:t>
            </a:r>
            <a:r>
              <a:rPr lang="en-US" altLang="zh-CN" sz="2000" dirty="0" err="1"/>
              <a:t>Liburkina</a:t>
            </a:r>
            <a:r>
              <a:rPr lang="en-US" altLang="zh-CN" sz="2000" dirty="0"/>
              <a:t>, S. P.</a:t>
            </a:r>
            <a:r>
              <a:rPr lang="zh-CN" altLang="en-US" sz="2000" dirty="0"/>
              <a:t>等人认为视觉提示可能会影响</a:t>
            </a:r>
            <a:r>
              <a:rPr lang="en-US" altLang="zh-CN" sz="2000" dirty="0"/>
              <a:t>MI</a:t>
            </a:r>
            <a:r>
              <a:rPr lang="zh-CN" altLang="en-US" sz="2000" dirty="0"/>
              <a:t>的效果，提出了一种基于震动触觉刺激的</a:t>
            </a:r>
            <a:r>
              <a:rPr lang="en-US" altLang="zh-CN" sz="2000" dirty="0"/>
              <a:t>MI-BCI</a:t>
            </a:r>
            <a:r>
              <a:rPr lang="zh-CN" altLang="en-US" sz="2000" dirty="0"/>
              <a:t>新范式。</a:t>
            </a:r>
            <a:endParaRPr lang="en-US" altLang="zh-CN" sz="2000" dirty="0"/>
          </a:p>
          <a:p>
            <a:pPr>
              <a:lnSpc>
                <a:spcPts val="3700"/>
              </a:lnSpc>
            </a:pPr>
            <a:r>
              <a:rPr lang="en-US" altLang="zh-CN" sz="2000" dirty="0"/>
              <a:t>       </a:t>
            </a:r>
            <a:r>
              <a:rPr lang="zh-CN" altLang="en-US" sz="2000" dirty="0"/>
              <a:t>有较多的研究工作提出动作观察（</a:t>
            </a:r>
            <a:r>
              <a:rPr lang="en-US" altLang="zh-CN" sz="2000" dirty="0"/>
              <a:t>AO</a:t>
            </a:r>
            <a:r>
              <a:rPr lang="zh-CN" altLang="en-US" sz="2000" dirty="0"/>
              <a:t>）或称运动观察（</a:t>
            </a:r>
            <a:r>
              <a:rPr lang="en-US" altLang="zh-CN" sz="2000" dirty="0"/>
              <a:t>MO</a:t>
            </a:r>
            <a:r>
              <a:rPr lang="zh-CN" altLang="en-US" sz="2000" dirty="0"/>
              <a:t>）来克服</a:t>
            </a:r>
            <a:r>
              <a:rPr lang="en-US" altLang="zh-CN" sz="2000" dirty="0"/>
              <a:t>MI</a:t>
            </a:r>
            <a:r>
              <a:rPr lang="zh-CN" altLang="en-US" sz="2000" dirty="0"/>
              <a:t>的个体化差异，缺乏实时性和难以量化等缺点。</a:t>
            </a:r>
            <a:endParaRPr lang="en-US" altLang="zh-CN" sz="2000" dirty="0"/>
          </a:p>
        </p:txBody>
      </p:sp>
      <p:sp>
        <p:nvSpPr>
          <p:cNvPr id="5" name="矩形 4">
            <a:extLst>
              <a:ext uri="{FF2B5EF4-FFF2-40B4-BE49-F238E27FC236}">
                <a16:creationId xmlns:a16="http://schemas.microsoft.com/office/drawing/2014/main" id="{568BF535-AF10-4CF9-9145-5AF74F541CF9}"/>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6" name="矩形 5">
            <a:extLst>
              <a:ext uri="{FF2B5EF4-FFF2-40B4-BE49-F238E27FC236}">
                <a16:creationId xmlns:a16="http://schemas.microsoft.com/office/drawing/2014/main" id="{CC1507A6-7D91-4912-8B5D-71E29B293F53}"/>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范式</a:t>
            </a:r>
            <a:endParaRPr lang="zh-CN" altLang="en-US" sz="2000" dirty="0">
              <a:solidFill>
                <a:srgbClr val="4B9CCB"/>
              </a:solidFill>
            </a:endParaRPr>
          </a:p>
        </p:txBody>
      </p:sp>
      <p:pic>
        <p:nvPicPr>
          <p:cNvPr id="7" name="图片 6">
            <a:extLst>
              <a:ext uri="{FF2B5EF4-FFF2-40B4-BE49-F238E27FC236}">
                <a16:creationId xmlns:a16="http://schemas.microsoft.com/office/drawing/2014/main" id="{0FDC6D78-BBAD-458D-8C8C-F5FA98073849}"/>
              </a:ext>
            </a:extLst>
          </p:cNvPr>
          <p:cNvPicPr>
            <a:picLocks noChangeAspect="1"/>
          </p:cNvPicPr>
          <p:nvPr/>
        </p:nvPicPr>
        <p:blipFill>
          <a:blip r:embed="rId2"/>
          <a:stretch>
            <a:fillRect/>
          </a:stretch>
        </p:blipFill>
        <p:spPr>
          <a:xfrm>
            <a:off x="954639" y="4112455"/>
            <a:ext cx="5876981" cy="2081050"/>
          </a:xfrm>
          <a:prstGeom prst="rect">
            <a:avLst/>
          </a:prstGeom>
        </p:spPr>
      </p:pic>
      <p:pic>
        <p:nvPicPr>
          <p:cNvPr id="8" name="图片 7">
            <a:extLst>
              <a:ext uri="{FF2B5EF4-FFF2-40B4-BE49-F238E27FC236}">
                <a16:creationId xmlns:a16="http://schemas.microsoft.com/office/drawing/2014/main" id="{3EE8409C-437C-4288-9CA9-3E771FE31FAE}"/>
              </a:ext>
            </a:extLst>
          </p:cNvPr>
          <p:cNvPicPr>
            <a:picLocks noChangeAspect="1"/>
          </p:cNvPicPr>
          <p:nvPr/>
        </p:nvPicPr>
        <p:blipFill>
          <a:blip r:embed="rId3"/>
          <a:stretch>
            <a:fillRect/>
          </a:stretch>
        </p:blipFill>
        <p:spPr>
          <a:xfrm>
            <a:off x="7499780" y="4112455"/>
            <a:ext cx="2823730" cy="2081050"/>
          </a:xfrm>
          <a:prstGeom prst="rect">
            <a:avLst/>
          </a:prstGeom>
        </p:spPr>
      </p:pic>
      <p:sp>
        <p:nvSpPr>
          <p:cNvPr id="9" name="矩形 8">
            <a:extLst>
              <a:ext uri="{FF2B5EF4-FFF2-40B4-BE49-F238E27FC236}">
                <a16:creationId xmlns:a16="http://schemas.microsoft.com/office/drawing/2014/main" id="{B34DF3DE-3C18-41C0-98C9-9A3F05BE9B7C}"/>
              </a:ext>
            </a:extLst>
          </p:cNvPr>
          <p:cNvSpPr/>
          <p:nvPr/>
        </p:nvSpPr>
        <p:spPr>
          <a:xfrm>
            <a:off x="954639" y="6200668"/>
            <a:ext cx="1848583" cy="338554"/>
          </a:xfrm>
          <a:prstGeom prst="rect">
            <a:avLst/>
          </a:prstGeom>
        </p:spPr>
        <p:txBody>
          <a:bodyPr wrap="none">
            <a:spAutoFit/>
          </a:bodyPr>
          <a:lstStyle/>
          <a:p>
            <a:r>
              <a:rPr lang="zh-CN" altLang="en-US" sz="1600" dirty="0">
                <a:latin typeface="Verdana" panose="020B0604030504040204" pitchFamily="34" charset="0"/>
              </a:rPr>
              <a:t>日本</a:t>
            </a:r>
            <a:r>
              <a:rPr lang="en-US" altLang="zh-CN" sz="1600" dirty="0" err="1">
                <a:latin typeface="Verdana" panose="020B0604030504040204" pitchFamily="34" charset="0"/>
              </a:rPr>
              <a:t>Tani</a:t>
            </a:r>
            <a:r>
              <a:rPr lang="en-US" altLang="zh-CN" sz="1600" dirty="0">
                <a:latin typeface="Verdana" panose="020B0604030504040204" pitchFamily="34" charset="0"/>
              </a:rPr>
              <a:t>, Marina</a:t>
            </a:r>
            <a:endParaRPr lang="zh-CN" altLang="en-US" sz="1600" dirty="0"/>
          </a:p>
        </p:txBody>
      </p:sp>
      <p:sp>
        <p:nvSpPr>
          <p:cNvPr id="10" name="矩形 9">
            <a:extLst>
              <a:ext uri="{FF2B5EF4-FFF2-40B4-BE49-F238E27FC236}">
                <a16:creationId xmlns:a16="http://schemas.microsoft.com/office/drawing/2014/main" id="{E17466A6-B8AF-43FF-9BFC-B01FE650B6E9}"/>
              </a:ext>
            </a:extLst>
          </p:cNvPr>
          <p:cNvSpPr/>
          <p:nvPr/>
        </p:nvSpPr>
        <p:spPr>
          <a:xfrm>
            <a:off x="7499779" y="6200668"/>
            <a:ext cx="4315231" cy="338554"/>
          </a:xfrm>
          <a:prstGeom prst="rect">
            <a:avLst/>
          </a:prstGeom>
        </p:spPr>
        <p:txBody>
          <a:bodyPr wrap="square">
            <a:spAutoFit/>
          </a:bodyPr>
          <a:lstStyle/>
          <a:p>
            <a:r>
              <a:rPr lang="zh-CN" altLang="en-US" sz="1600" dirty="0">
                <a:latin typeface="Verdana" panose="020B0604030504040204" pitchFamily="34" charset="0"/>
              </a:rPr>
              <a:t>香港中文大学</a:t>
            </a:r>
            <a:r>
              <a:rPr lang="en-US" altLang="zh-CN" sz="1600" dirty="0">
                <a:latin typeface="Verdana" panose="020B0604030504040204" pitchFamily="34" charset="0"/>
              </a:rPr>
              <a:t>Raymond Kai-</a:t>
            </a:r>
            <a:r>
              <a:rPr lang="en-US" altLang="zh-CN" sz="1600" dirty="0" err="1">
                <a:latin typeface="Verdana" panose="020B0604030504040204" pitchFamily="34" charset="0"/>
              </a:rPr>
              <a:t>yu</a:t>
            </a:r>
            <a:r>
              <a:rPr lang="en-US" altLang="zh-CN" sz="1600" dirty="0">
                <a:latin typeface="Verdana" panose="020B0604030504040204" pitchFamily="34" charset="0"/>
              </a:rPr>
              <a:t> Tong</a:t>
            </a:r>
            <a:endParaRPr lang="zh-CN" altLang="en-US" sz="1600" dirty="0"/>
          </a:p>
        </p:txBody>
      </p:sp>
    </p:spTree>
    <p:extLst>
      <p:ext uri="{BB962C8B-B14F-4D97-AF65-F5344CB8AC3E}">
        <p14:creationId xmlns:p14="http://schemas.microsoft.com/office/powerpoint/2010/main" val="1686154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3C22511E-20E4-4515-862E-206A352F0FFC}"/>
              </a:ext>
            </a:extLst>
          </p:cNvPr>
          <p:cNvSpPr txBox="1"/>
          <p:nvPr/>
        </p:nvSpPr>
        <p:spPr>
          <a:xfrm>
            <a:off x="739942" y="1173189"/>
            <a:ext cx="10712116" cy="1515800"/>
          </a:xfrm>
          <a:prstGeom prst="rect">
            <a:avLst/>
          </a:prstGeom>
          <a:noFill/>
        </p:spPr>
        <p:txBody>
          <a:bodyPr wrap="square" rtlCol="0">
            <a:spAutoFit/>
          </a:bodyPr>
          <a:lstStyle/>
          <a:p>
            <a:pPr>
              <a:lnSpc>
                <a:spcPts val="3700"/>
              </a:lnSpc>
            </a:pPr>
            <a:r>
              <a:rPr lang="zh-CN" altLang="en-US" sz="2000" dirty="0">
                <a:solidFill>
                  <a:srgbClr val="4C76A2"/>
                </a:solidFill>
              </a:rPr>
              <a:t>通道数</a:t>
            </a:r>
            <a:endParaRPr lang="en-US" altLang="zh-CN" sz="2000" dirty="0">
              <a:solidFill>
                <a:srgbClr val="4C76A2"/>
              </a:solidFill>
            </a:endParaRPr>
          </a:p>
          <a:p>
            <a:pPr>
              <a:lnSpc>
                <a:spcPts val="3700"/>
              </a:lnSpc>
            </a:pPr>
            <a:r>
              <a:rPr lang="en-US" altLang="zh-CN" sz="2000" dirty="0"/>
              <a:t>       </a:t>
            </a:r>
            <a:r>
              <a:rPr lang="zh-CN" altLang="en-US" sz="2000" dirty="0"/>
              <a:t>奥地利的</a:t>
            </a:r>
            <a:r>
              <a:rPr lang="en-US" altLang="zh-CN" sz="2000" dirty="0"/>
              <a:t>Xu, R.</a:t>
            </a:r>
            <a:r>
              <a:rPr lang="zh-CN" altLang="en-US" sz="2000" dirty="0"/>
              <a:t>等人的研究表明，</a:t>
            </a:r>
            <a:r>
              <a:rPr lang="en-US" altLang="zh-CN" sz="2000" dirty="0"/>
              <a:t>16</a:t>
            </a:r>
            <a:r>
              <a:rPr lang="zh-CN" altLang="en-US" sz="2000" dirty="0"/>
              <a:t>、</a:t>
            </a:r>
            <a:r>
              <a:rPr lang="en-US" altLang="zh-CN" sz="2000" dirty="0"/>
              <a:t>27</a:t>
            </a:r>
            <a:r>
              <a:rPr lang="zh-CN" altLang="en-US" sz="2000" dirty="0"/>
              <a:t>、</a:t>
            </a:r>
            <a:r>
              <a:rPr lang="en-US" altLang="zh-CN" sz="2000" dirty="0"/>
              <a:t>63</a:t>
            </a:r>
            <a:r>
              <a:rPr lang="zh-CN" altLang="en-US" sz="2000" dirty="0"/>
              <a:t>不同通道数对运动想象任务的性能没有显著性区别。</a:t>
            </a:r>
            <a:endParaRPr lang="en-US" altLang="zh-CN" sz="2000" dirty="0"/>
          </a:p>
        </p:txBody>
      </p:sp>
      <p:sp>
        <p:nvSpPr>
          <p:cNvPr id="6" name="矩形 5">
            <a:extLst>
              <a:ext uri="{FF2B5EF4-FFF2-40B4-BE49-F238E27FC236}">
                <a16:creationId xmlns:a16="http://schemas.microsoft.com/office/drawing/2014/main" id="{3D6CD1F0-D9A6-46D0-B213-E8ACC3FC49D7}"/>
              </a:ext>
            </a:extLst>
          </p:cNvPr>
          <p:cNvSpPr/>
          <p:nvPr/>
        </p:nvSpPr>
        <p:spPr>
          <a:xfrm>
            <a:off x="0" y="288000"/>
            <a:ext cx="3676562" cy="529778"/>
          </a:xfrm>
          <a:prstGeom prst="rect">
            <a:avLst/>
          </a:prstGeom>
          <a:solidFill>
            <a:srgbClr val="4B9CC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t>PART 3   </a:t>
            </a:r>
            <a:r>
              <a:rPr lang="zh-CN" altLang="en-US" sz="2000" dirty="0"/>
              <a:t>运动想象</a:t>
            </a:r>
            <a:r>
              <a:rPr lang="en-US" altLang="zh-CN" sz="2000" dirty="0"/>
              <a:t>BCI</a:t>
            </a:r>
            <a:r>
              <a:rPr lang="zh-CN" altLang="en-US" sz="2000" dirty="0"/>
              <a:t>干预</a:t>
            </a:r>
          </a:p>
        </p:txBody>
      </p:sp>
      <p:sp>
        <p:nvSpPr>
          <p:cNvPr id="7" name="矩形 6">
            <a:extLst>
              <a:ext uri="{FF2B5EF4-FFF2-40B4-BE49-F238E27FC236}">
                <a16:creationId xmlns:a16="http://schemas.microsoft.com/office/drawing/2014/main" id="{DED5C1EC-4A51-4157-A661-59DD2F59AE11}"/>
              </a:ext>
            </a:extLst>
          </p:cNvPr>
          <p:cNvSpPr/>
          <p:nvPr/>
        </p:nvSpPr>
        <p:spPr>
          <a:xfrm>
            <a:off x="3893130" y="352834"/>
            <a:ext cx="697627" cy="400110"/>
          </a:xfrm>
          <a:prstGeom prst="rect">
            <a:avLst/>
          </a:prstGeom>
        </p:spPr>
        <p:txBody>
          <a:bodyPr wrap="none">
            <a:spAutoFit/>
          </a:bodyPr>
          <a:lstStyle/>
          <a:p>
            <a:r>
              <a:rPr lang="zh-CN" altLang="en-US" sz="2000" b="1" dirty="0">
                <a:solidFill>
                  <a:srgbClr val="4B9CCB"/>
                </a:solidFill>
                <a:ea typeface="等线" panose="02010600030101010101" pitchFamily="2" charset="-122"/>
                <a:cs typeface="Times New Roman" panose="02020603050405020304" pitchFamily="18" charset="0"/>
              </a:rPr>
              <a:t>范式</a:t>
            </a:r>
            <a:endParaRPr lang="zh-CN" altLang="en-US" sz="2000" dirty="0">
              <a:solidFill>
                <a:srgbClr val="4B9CCB"/>
              </a:solidFill>
            </a:endParaRPr>
          </a:p>
        </p:txBody>
      </p:sp>
      <p:sp>
        <p:nvSpPr>
          <p:cNvPr id="10" name="文本框 9">
            <a:extLst>
              <a:ext uri="{FF2B5EF4-FFF2-40B4-BE49-F238E27FC236}">
                <a16:creationId xmlns:a16="http://schemas.microsoft.com/office/drawing/2014/main" id="{BBF6E47B-E3AE-4615-8986-003F91127104}"/>
              </a:ext>
            </a:extLst>
          </p:cNvPr>
          <p:cNvSpPr txBox="1"/>
          <p:nvPr/>
        </p:nvSpPr>
        <p:spPr>
          <a:xfrm>
            <a:off x="739942" y="3044400"/>
            <a:ext cx="10712116" cy="1515800"/>
          </a:xfrm>
          <a:prstGeom prst="rect">
            <a:avLst/>
          </a:prstGeom>
          <a:noFill/>
        </p:spPr>
        <p:txBody>
          <a:bodyPr wrap="square" rtlCol="0">
            <a:spAutoFit/>
          </a:bodyPr>
          <a:lstStyle/>
          <a:p>
            <a:pPr>
              <a:lnSpc>
                <a:spcPts val="3700"/>
              </a:lnSpc>
            </a:pPr>
            <a:r>
              <a:rPr lang="zh-CN" altLang="en-US" sz="2000" dirty="0">
                <a:solidFill>
                  <a:srgbClr val="4C76A2"/>
                </a:solidFill>
              </a:rPr>
              <a:t>任务分级</a:t>
            </a:r>
            <a:endParaRPr lang="en-US" altLang="zh-CN" sz="2000" dirty="0">
              <a:solidFill>
                <a:srgbClr val="4C76A2"/>
              </a:solidFill>
            </a:endParaRPr>
          </a:p>
          <a:p>
            <a:pPr>
              <a:lnSpc>
                <a:spcPts val="3700"/>
              </a:lnSpc>
            </a:pPr>
            <a:r>
              <a:rPr lang="en-US" altLang="zh-CN" sz="2000" dirty="0"/>
              <a:t>       </a:t>
            </a:r>
            <a:r>
              <a:rPr lang="zh-CN" altLang="en-US" sz="2000" dirty="0"/>
              <a:t>意大利</a:t>
            </a:r>
            <a:r>
              <a:rPr lang="en-US" altLang="zh-CN" sz="2000" dirty="0" err="1"/>
              <a:t>Polli</a:t>
            </a:r>
            <a:r>
              <a:rPr lang="en-US" altLang="zh-CN" sz="2000" dirty="0"/>
              <a:t>, A.</a:t>
            </a:r>
            <a:r>
              <a:rPr lang="zh-CN" altLang="en-US" sz="2000" dirty="0"/>
              <a:t>等人认为，神经康复训练的难度应当随时间逐渐增加，以适应皮层网络分级激活的学习规律，该研究设计了由隐式</a:t>
            </a:r>
            <a:r>
              <a:rPr lang="en-US" altLang="zh-CN" sz="2000" dirty="0"/>
              <a:t>MI</a:t>
            </a:r>
            <a:r>
              <a:rPr lang="zh-CN" altLang="en-US" sz="2000" dirty="0"/>
              <a:t>到显示</a:t>
            </a:r>
            <a:r>
              <a:rPr lang="en-US" altLang="zh-CN" sz="2000" dirty="0"/>
              <a:t>MI</a:t>
            </a:r>
            <a:r>
              <a:rPr lang="zh-CN" altLang="en-US" sz="2000" dirty="0"/>
              <a:t>再到镜像治疗的分级运动想象范式。</a:t>
            </a:r>
            <a:endParaRPr lang="en-US" altLang="zh-CN" sz="2000" dirty="0"/>
          </a:p>
        </p:txBody>
      </p:sp>
    </p:spTree>
    <p:extLst>
      <p:ext uri="{BB962C8B-B14F-4D97-AF65-F5344CB8AC3E}">
        <p14:creationId xmlns:p14="http://schemas.microsoft.com/office/powerpoint/2010/main" val="7807004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1661</TotalTime>
  <Words>1628</Words>
  <Application>Microsoft Office PowerPoint</Application>
  <PresentationFormat>宽屏</PresentationFormat>
  <Paragraphs>122</Paragraphs>
  <Slides>20</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Times-Roman</vt:lpstr>
      <vt:lpstr>等线</vt:lpstr>
      <vt:lpstr>黑体</vt:lpstr>
      <vt:lpstr>微软雅黑</vt:lpstr>
      <vt:lpstr>Arial</vt:lpstr>
      <vt:lpstr>Arial Black</vt:lpstr>
      <vt:lpstr>Helvetica</vt:lpstr>
      <vt:lpstr>Times New Roman</vt:lpstr>
      <vt:lpstr>Verdana</vt:lpstr>
      <vt:lpstr>Office 主题​​</vt:lpstr>
      <vt:lpstr>运动想象脑机接口 在中风康复中的应用</vt:lpstr>
      <vt:lpstr>目录 CONTENTS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45047</dc:creator>
  <cp:lastModifiedBy>45047</cp:lastModifiedBy>
  <cp:revision>96</cp:revision>
  <dcterms:created xsi:type="dcterms:W3CDTF">2018-01-09T08:45:14Z</dcterms:created>
  <dcterms:modified xsi:type="dcterms:W3CDTF">2018-01-11T04:38:01Z</dcterms:modified>
</cp:coreProperties>
</file>